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82" r:id="rId1"/>
  </p:sldMasterIdLst>
  <p:notesMasterIdLst>
    <p:notesMasterId r:id="rId16"/>
  </p:notesMasterIdLst>
  <p:sldIdLst>
    <p:sldId id="256" r:id="rId2"/>
    <p:sldId id="258" r:id="rId3"/>
    <p:sldId id="267" r:id="rId4"/>
    <p:sldId id="257" r:id="rId5"/>
    <p:sldId id="266" r:id="rId6"/>
    <p:sldId id="268" r:id="rId7"/>
    <p:sldId id="274" r:id="rId8"/>
    <p:sldId id="273" r:id="rId9"/>
    <p:sldId id="269" r:id="rId10"/>
    <p:sldId id="270" r:id="rId11"/>
    <p:sldId id="275" r:id="rId12"/>
    <p:sldId id="271" r:id="rId13"/>
    <p:sldId id="272" r:id="rId14"/>
    <p:sldId id="265" r:id="rId15"/>
  </p:sldIdLst>
  <p:sldSz cx="6858000" cy="9906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06" autoAdjust="0"/>
    <p:restoredTop sz="94660"/>
  </p:normalViewPr>
  <p:slideViewPr>
    <p:cSldViewPr snapToGrid="0">
      <p:cViewPr varScale="1">
        <p:scale>
          <a:sx n="75" d="100"/>
          <a:sy n="75" d="100"/>
        </p:scale>
        <p:origin x="244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031EC789-83CA-4C8F-B849-7B6E8142A98F}" type="datetimeFigureOut">
              <a:rPr lang="en-GB" smtClean="0"/>
              <a:t>30/03/2026</a:t>
            </a:fld>
            <a:endParaRPr lang="en-GB" dirty="0"/>
          </a:p>
        </p:txBody>
      </p:sp>
      <p:sp>
        <p:nvSpPr>
          <p:cNvPr id="4" name="Slide Image Placeholder 3"/>
          <p:cNvSpPr>
            <a:spLocks noGrp="1" noRot="1" noChangeAspect="1"/>
          </p:cNvSpPr>
          <p:nvPr>
            <p:ph type="sldImg" idx="2"/>
          </p:nvPr>
        </p:nvSpPr>
        <p:spPr>
          <a:xfrm>
            <a:off x="2216150" y="1233488"/>
            <a:ext cx="2303463" cy="3328987"/>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B9E8F0F3-9821-4CBB-9591-F68F1643DE73}" type="slidenum">
              <a:rPr lang="en-GB" smtClean="0"/>
              <a:t>‹#›</a:t>
            </a:fld>
            <a:endParaRPr lang="en-GB" dirty="0"/>
          </a:p>
        </p:txBody>
      </p:sp>
    </p:spTree>
    <p:extLst>
      <p:ext uri="{BB962C8B-B14F-4D97-AF65-F5344CB8AC3E}">
        <p14:creationId xmlns:p14="http://schemas.microsoft.com/office/powerpoint/2010/main" val="2665750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9E8F0F3-9821-4CBB-9591-F68F1643DE73}" type="slidenum">
              <a:rPr lang="en-GB" smtClean="0"/>
              <a:t>2</a:t>
            </a:fld>
            <a:endParaRPr lang="en-GB" dirty="0"/>
          </a:p>
        </p:txBody>
      </p:sp>
    </p:spTree>
    <p:extLst>
      <p:ext uri="{BB962C8B-B14F-4D97-AF65-F5344CB8AC3E}">
        <p14:creationId xmlns:p14="http://schemas.microsoft.com/office/powerpoint/2010/main" val="35691366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6350" y="-12231"/>
            <a:ext cx="6877353" cy="9930462"/>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847947" y="3473216"/>
            <a:ext cx="4370039" cy="2377992"/>
          </a:xfrm>
        </p:spPr>
        <p:txBody>
          <a:bodyPr anchor="b">
            <a:noAutofit/>
          </a:bodyPr>
          <a:lstStyle>
            <a:lvl1pPr algn="r">
              <a:defRPr sz="405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847947" y="5851205"/>
            <a:ext cx="4370039" cy="1584410"/>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2337CEB-0CEF-4A74-BE8D-C11FF6D5EC52}" type="datetime1">
              <a:rPr lang="en-US" smtClean="0"/>
              <a:t>3/30/2026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41688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FEF584-F80D-4281-88BB-787587A440AD}" type="datetime1">
              <a:rPr lang="en-US" smtClean="0"/>
              <a:t>3/30/2026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74259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199" y="3901254"/>
            <a:ext cx="4760786" cy="2638395"/>
          </a:xfrm>
        </p:spPr>
        <p:txBody>
          <a:bodyPr anchor="b"/>
          <a:lstStyle>
            <a:lvl1pPr algn="l">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457199" y="6539647"/>
            <a:ext cx="4760786" cy="12428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F6BAEA-DAF3-4C3C-B1F9-0FF4C8C67A51}" type="datetime1">
              <a:rPr lang="en-US" smtClean="0"/>
              <a:t>3/30/2026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66434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880533"/>
            <a:ext cx="4760786" cy="190782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457200" y="3120851"/>
            <a:ext cx="2316082" cy="5605560"/>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901903" y="3120853"/>
            <a:ext cx="2316083" cy="5605561"/>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8D68AF9-DC23-46F8-9C03-0EA2F3BB3786}" type="datetime1">
              <a:rPr lang="en-US" smtClean="0"/>
              <a:t>3/30/2026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2561333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880533"/>
            <a:ext cx="4760785" cy="1907822"/>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199" y="3121420"/>
            <a:ext cx="2318004" cy="832378"/>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199" y="3953801"/>
            <a:ext cx="2318004" cy="477261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899980" y="3121420"/>
            <a:ext cx="2318004" cy="832378"/>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2899980" y="3953801"/>
            <a:ext cx="2318004" cy="477261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AF53E26-B16F-4961-9C00-016092602F08}" type="datetime1">
              <a:rPr lang="en-US" smtClean="0"/>
              <a:t>3/30/2026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18092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199" y="880533"/>
            <a:ext cx="4760786" cy="190782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0C7753-412B-4E1F-994B-38664B05BCB7}" type="datetime1">
              <a:rPr lang="en-US" smtClean="0"/>
              <a:t>3/30/2026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68009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4B9C84-6A4C-4A82-B1BF-DBC544F4E7D3}" type="datetime1">
              <a:rPr lang="en-US" smtClean="0"/>
              <a:t>3/30/2026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673180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199" y="2164650"/>
            <a:ext cx="2092637" cy="1846673"/>
          </a:xfrm>
        </p:spPr>
        <p:txBody>
          <a:bodyPr anchor="b">
            <a:normAutofit/>
          </a:bodyPr>
          <a:lstStyle>
            <a:lvl1pPr>
              <a:defRPr sz="1500"/>
            </a:lvl1pPr>
          </a:lstStyle>
          <a:p>
            <a:r>
              <a:rPr lang="en-US"/>
              <a:t>Click to edit Master title style</a:t>
            </a:r>
            <a:endParaRPr lang="en-US" dirty="0"/>
          </a:p>
        </p:txBody>
      </p:sp>
      <p:sp>
        <p:nvSpPr>
          <p:cNvPr id="3" name="Content Placeholder 2"/>
          <p:cNvSpPr>
            <a:spLocks noGrp="1"/>
          </p:cNvSpPr>
          <p:nvPr>
            <p:ph idx="1"/>
          </p:nvPr>
        </p:nvSpPr>
        <p:spPr>
          <a:xfrm>
            <a:off x="2678456" y="743781"/>
            <a:ext cx="2539528" cy="798263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199" y="4011323"/>
            <a:ext cx="2092637" cy="3733093"/>
          </a:xfrm>
        </p:spPr>
        <p:txBody>
          <a:bodyPr>
            <a:normAutofit/>
          </a:bodyPr>
          <a:lstStyle>
            <a:lvl1pPr marL="0" indent="0">
              <a:buNone/>
              <a:defRPr sz="105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p:cNvSpPr>
            <a:spLocks noGrp="1"/>
          </p:cNvSpPr>
          <p:nvPr>
            <p:ph type="dt" sz="half" idx="10"/>
          </p:nvPr>
        </p:nvSpPr>
        <p:spPr/>
        <p:txBody>
          <a:bodyPr/>
          <a:lstStyle/>
          <a:p>
            <a:fld id="{257B404A-28CD-4DD0-AAE1-BA0F03E21B9E}" type="datetime1">
              <a:rPr lang="en-US" smtClean="0"/>
              <a:t>3/30/2026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2596420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199" y="6934200"/>
            <a:ext cx="4760786" cy="818622"/>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57199" y="880533"/>
            <a:ext cx="4760786" cy="5554926"/>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dirty="0"/>
              <a:t>Click icon to add picture</a:t>
            </a:r>
          </a:p>
        </p:txBody>
      </p:sp>
      <p:sp>
        <p:nvSpPr>
          <p:cNvPr id="4" name="Text Placeholder 3"/>
          <p:cNvSpPr>
            <a:spLocks noGrp="1"/>
          </p:cNvSpPr>
          <p:nvPr>
            <p:ph type="body" sz="half" idx="2"/>
          </p:nvPr>
        </p:nvSpPr>
        <p:spPr>
          <a:xfrm>
            <a:off x="457199" y="7752822"/>
            <a:ext cx="4760786" cy="973590"/>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6A17BBBF-BD53-4DB2-B4AF-FCDE832E2FF3}" type="datetime1">
              <a:rPr lang="en-US" smtClean="0"/>
              <a:t>3/30/2026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395413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880533"/>
            <a:ext cx="4760786" cy="4916311"/>
          </a:xfrm>
        </p:spPr>
        <p:txBody>
          <a:bodyPr anchor="ctr">
            <a:normAutofit/>
          </a:bodyPr>
          <a:lstStyle>
            <a:lvl1pPr algn="l">
              <a:defRPr sz="3300" b="0" cap="none"/>
            </a:lvl1pPr>
          </a:lstStyle>
          <a:p>
            <a:r>
              <a:rPr lang="en-US"/>
              <a:t>Click to edit Master title style</a:t>
            </a:r>
            <a:endParaRPr lang="en-US" dirty="0"/>
          </a:p>
        </p:txBody>
      </p:sp>
      <p:sp>
        <p:nvSpPr>
          <p:cNvPr id="3" name="Text Placeholder 2"/>
          <p:cNvSpPr>
            <a:spLocks noGrp="1"/>
          </p:cNvSpPr>
          <p:nvPr>
            <p:ph type="body" idx="1"/>
          </p:nvPr>
        </p:nvSpPr>
        <p:spPr>
          <a:xfrm>
            <a:off x="457200" y="6457245"/>
            <a:ext cx="4760786" cy="2269167"/>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B97145-6B03-4018-9B1C-29BD9234880A}" type="datetime1">
              <a:rPr lang="en-US" smtClean="0"/>
              <a:t>3/30/2026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37574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64" y="880533"/>
            <a:ext cx="4554137" cy="4365978"/>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825806" y="5246511"/>
            <a:ext cx="4064853" cy="550333"/>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457199" y="6457245"/>
            <a:ext cx="4760786" cy="2269167"/>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76D72AF-C3E1-4CE6-B554-924BA97D5660}" type="datetime1">
              <a:rPr lang="en-US" smtClean="0"/>
              <a:t>3/30/2026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362034" y="1141657"/>
            <a:ext cx="342989" cy="8446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5060775" y="4169470"/>
            <a:ext cx="342989" cy="8446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6126162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457199" y="2790649"/>
            <a:ext cx="4760786" cy="3748998"/>
          </a:xfrm>
        </p:spPr>
        <p:txBody>
          <a:bodyPr anchor="b">
            <a:normAutofit/>
          </a:bodyPr>
          <a:lstStyle>
            <a:lvl1pPr algn="l">
              <a:defRPr sz="3300" b="0" cap="none"/>
            </a:lvl1pPr>
          </a:lstStyle>
          <a:p>
            <a:r>
              <a:rPr lang="en-US"/>
              <a:t>Click to edit Master title style</a:t>
            </a:r>
            <a:endParaRPr lang="en-US" dirty="0"/>
          </a:p>
        </p:txBody>
      </p:sp>
      <p:sp>
        <p:nvSpPr>
          <p:cNvPr id="3" name="Text Placeholder 2"/>
          <p:cNvSpPr>
            <a:spLocks noGrp="1"/>
          </p:cNvSpPr>
          <p:nvPr>
            <p:ph type="body" idx="1"/>
          </p:nvPr>
        </p:nvSpPr>
        <p:spPr>
          <a:xfrm>
            <a:off x="457199" y="6539647"/>
            <a:ext cx="4760786" cy="2186765"/>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E2AC31-BC51-48C3-8E98-836E43AFE01A}" type="datetime1">
              <a:rPr lang="en-US" smtClean="0"/>
              <a:t>3/30/2026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044197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581164" y="880533"/>
            <a:ext cx="4554137" cy="4365978"/>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457198" y="5796844"/>
            <a:ext cx="4760787" cy="742803"/>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457199" y="6539647"/>
            <a:ext cx="4760786" cy="2186765"/>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5D5C06-53DA-470B-BF34-65C4809C2E53}" type="datetime1">
              <a:rPr lang="en-US" smtClean="0"/>
              <a:t>3/30/2026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362034" y="1141657"/>
            <a:ext cx="342989" cy="8446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5060775" y="4169470"/>
            <a:ext cx="342989" cy="8446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871651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461886" y="880533"/>
            <a:ext cx="4756099" cy="4365978"/>
          </a:xfrm>
        </p:spPr>
        <p:txBody>
          <a:bodyPr anchor="ctr">
            <a:normAutofit/>
          </a:bodyPr>
          <a:lstStyle>
            <a:lvl1pPr algn="l">
              <a:defRPr sz="33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457198" y="5796844"/>
            <a:ext cx="4760787" cy="742803"/>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457199" y="6539647"/>
            <a:ext cx="4760786" cy="2186765"/>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4E0283-4DA7-4F12-8E6D-818BE6039812}" type="datetime1">
              <a:rPr lang="en-US" smtClean="0"/>
              <a:t>3/30/2026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642505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B95B31B-B512-41DA-AFA3-F3B3B38E38F9}" type="datetime1">
              <a:rPr lang="en-US" smtClean="0"/>
              <a:t>3/30/2026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32037601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82984" y="880534"/>
            <a:ext cx="734109" cy="7585429"/>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457199" y="880534"/>
            <a:ext cx="3896270" cy="75854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C8853A-2191-47A9-B011-41F55D959652}" type="datetime1">
              <a:rPr lang="en-US" smtClean="0"/>
              <a:t>3/30/2026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6070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6350" y="-12231"/>
            <a:ext cx="6877354" cy="9930462"/>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457200" y="880533"/>
            <a:ext cx="4760785" cy="190782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457199" y="3120853"/>
            <a:ext cx="4760786" cy="560556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053944" y="8726414"/>
            <a:ext cx="513099" cy="527403"/>
          </a:xfrm>
          <a:prstGeom prst="rect">
            <a:avLst/>
          </a:prstGeom>
        </p:spPr>
        <p:txBody>
          <a:bodyPr vert="horz" lIns="91440" tIns="45720" rIns="91440" bIns="45720" rtlCol="0" anchor="ctr"/>
          <a:lstStyle>
            <a:lvl1pPr algn="r">
              <a:defRPr sz="675">
                <a:solidFill>
                  <a:schemeClr val="tx1">
                    <a:tint val="75000"/>
                  </a:schemeClr>
                </a:solidFill>
              </a:defRPr>
            </a:lvl1pPr>
          </a:lstStyle>
          <a:p>
            <a:fld id="{613CB002-7563-470A-90F0-72598AC6FE27}" type="datetime1">
              <a:rPr lang="en-US" smtClean="0"/>
              <a:t>3/30/2026</a:t>
            </a:fld>
            <a:endParaRPr lang="en-US" dirty="0"/>
          </a:p>
        </p:txBody>
      </p:sp>
      <p:sp>
        <p:nvSpPr>
          <p:cNvPr id="5" name="Footer Placeholder 4"/>
          <p:cNvSpPr>
            <a:spLocks noGrp="1"/>
          </p:cNvSpPr>
          <p:nvPr>
            <p:ph type="ftr" sz="quarter" idx="3"/>
          </p:nvPr>
        </p:nvSpPr>
        <p:spPr>
          <a:xfrm>
            <a:off x="457200" y="8726414"/>
            <a:ext cx="3467230" cy="527403"/>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33507" y="8726414"/>
            <a:ext cx="384479" cy="527403"/>
          </a:xfrm>
          <a:prstGeom prst="rect">
            <a:avLst/>
          </a:prstGeom>
        </p:spPr>
        <p:txBody>
          <a:bodyPr vert="horz" lIns="91440" tIns="45720" rIns="91440" bIns="45720" rtlCol="0" anchor="ctr"/>
          <a:lstStyle>
            <a:lvl1pPr algn="r">
              <a:defRPr sz="675">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74904182"/>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 id="2147483794" r:id="rId12"/>
    <p:sldLayoutId id="2147483795" r:id="rId13"/>
    <p:sldLayoutId id="2147483796" r:id="rId14"/>
    <p:sldLayoutId id="2147483797" r:id="rId15"/>
    <p:sldLayoutId id="2147483798" r:id="rId16"/>
  </p:sldLayoutIdLst>
  <p:hf sldNum="0" hdr="0" ftr="0" dt="0"/>
  <p:txStyles>
    <p:title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inchlairnurseryschool@education.falkirk.sch.uk"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hyperlink" Target="http://www.inchlairelcc.co.uk/"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falkirk.gov.uk/early-learning" TargetMode="External"/><Relationship Id="rId1" Type="http://schemas.openxmlformats.org/officeDocument/2006/relationships/slideLayout" Target="../slideLayouts/slideLayout2.xml"/><Relationship Id="rId5" Type="http://schemas.openxmlformats.org/officeDocument/2006/relationships/image" Target="cid:D04FC387-B487-4580-A37C-9FD352C64E1E" TargetMode="Externa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inchlairelcc.co.uk/"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199" y="2200275"/>
            <a:ext cx="5095876" cy="1304926"/>
          </a:xfrm>
        </p:spPr>
        <p:txBody>
          <a:bodyPr>
            <a:noAutofit/>
          </a:bodyPr>
          <a:lstStyle/>
          <a:p>
            <a:pPr algn="ctr"/>
            <a:r>
              <a:rPr lang="en-GB" sz="2800" b="1" dirty="0">
                <a:solidFill>
                  <a:schemeClr val="tx1"/>
                </a:solidFill>
                <a:latin typeface="Comic Sans MS" panose="030F0702030302020204" pitchFamily="66" charset="0"/>
              </a:rPr>
              <a:t>Welcome to</a:t>
            </a:r>
            <a:br>
              <a:rPr lang="en-GB" sz="2800" b="1" dirty="0">
                <a:solidFill>
                  <a:schemeClr val="tx1"/>
                </a:solidFill>
                <a:latin typeface="Comic Sans MS" panose="030F0702030302020204" pitchFamily="66" charset="0"/>
              </a:rPr>
            </a:br>
            <a:r>
              <a:rPr lang="en-GB" sz="2800" b="1" dirty="0">
                <a:solidFill>
                  <a:schemeClr val="tx1"/>
                </a:solidFill>
                <a:latin typeface="Comic Sans MS" panose="030F0702030302020204" pitchFamily="66" charset="0"/>
              </a:rPr>
              <a:t>Inchlair Early Learning</a:t>
            </a:r>
            <a:br>
              <a:rPr lang="en-GB" sz="2800" b="1" dirty="0">
                <a:solidFill>
                  <a:schemeClr val="tx1"/>
                </a:solidFill>
                <a:latin typeface="Comic Sans MS" panose="030F0702030302020204" pitchFamily="66" charset="0"/>
              </a:rPr>
            </a:br>
            <a:r>
              <a:rPr lang="en-GB" sz="2800" b="1" dirty="0">
                <a:solidFill>
                  <a:schemeClr val="tx1"/>
                </a:solidFill>
                <a:latin typeface="Comic Sans MS" panose="030F0702030302020204" pitchFamily="66" charset="0"/>
              </a:rPr>
              <a:t>and Childcare Centre</a:t>
            </a:r>
          </a:p>
        </p:txBody>
      </p:sp>
      <p:pic>
        <p:nvPicPr>
          <p:cNvPr id="4" name="Picture 3"/>
          <p:cNvPicPr/>
          <p:nvPr/>
        </p:nvPicPr>
        <p:blipFill>
          <a:blip r:embed="rId2"/>
          <a:stretch>
            <a:fillRect/>
          </a:stretch>
        </p:blipFill>
        <p:spPr>
          <a:xfrm>
            <a:off x="2065654" y="441357"/>
            <a:ext cx="1391921" cy="1439080"/>
          </a:xfrm>
          <a:prstGeom prst="rect">
            <a:avLst/>
          </a:prstGeom>
        </p:spPr>
      </p:pic>
      <p:sp>
        <p:nvSpPr>
          <p:cNvPr id="5" name="TextBox 4"/>
          <p:cNvSpPr txBox="1"/>
          <p:nvPr/>
        </p:nvSpPr>
        <p:spPr>
          <a:xfrm>
            <a:off x="421542" y="3733800"/>
            <a:ext cx="5095876" cy="3108543"/>
          </a:xfrm>
          <a:prstGeom prst="rect">
            <a:avLst/>
          </a:prstGeom>
          <a:noFill/>
        </p:spPr>
        <p:txBody>
          <a:bodyPr wrap="square" rtlCol="0">
            <a:spAutoFit/>
          </a:bodyPr>
          <a:lstStyle/>
          <a:p>
            <a:pPr algn="ctr"/>
            <a:r>
              <a:rPr lang="en-GB" sz="1400" b="1" dirty="0">
                <a:latin typeface="Comic Sans MS" panose="030F0702030302020204" pitchFamily="66" charset="0"/>
              </a:rPr>
              <a:t>Falkirk Council</a:t>
            </a:r>
          </a:p>
          <a:p>
            <a:pPr algn="ctr"/>
            <a:r>
              <a:rPr lang="en-GB" sz="1400" b="1" dirty="0">
                <a:latin typeface="Comic Sans MS" panose="030F0702030302020204" pitchFamily="66" charset="0"/>
              </a:rPr>
              <a:t>Children’s Services</a:t>
            </a:r>
            <a:endParaRPr lang="en-GB" sz="1400" dirty="0">
              <a:latin typeface="Comic Sans MS" panose="030F0702030302020204" pitchFamily="66" charset="0"/>
            </a:endParaRPr>
          </a:p>
          <a:p>
            <a:pPr algn="ctr"/>
            <a:r>
              <a:rPr lang="en-GB" sz="1400" dirty="0">
                <a:latin typeface="Comic Sans MS" panose="030F0702030302020204" pitchFamily="66" charset="0"/>
              </a:rPr>
              <a:t>	</a:t>
            </a:r>
          </a:p>
          <a:p>
            <a:pPr algn="ctr"/>
            <a:endParaRPr lang="en-GB" sz="1400" dirty="0">
              <a:latin typeface="Comic Sans MS" panose="030F0702030302020204" pitchFamily="66" charset="0"/>
            </a:endParaRPr>
          </a:p>
          <a:p>
            <a:pPr algn="ctr"/>
            <a:r>
              <a:rPr lang="en-GB" sz="1400" b="1" dirty="0">
                <a:latin typeface="Comic Sans MS" panose="030F0702030302020204" pitchFamily="66" charset="0"/>
              </a:rPr>
              <a:t>Inchlair Early Learning &amp; Childcare Centre</a:t>
            </a:r>
            <a:endParaRPr lang="en-GB" sz="1400" dirty="0">
              <a:latin typeface="Comic Sans MS" panose="030F0702030302020204" pitchFamily="66" charset="0"/>
            </a:endParaRPr>
          </a:p>
          <a:p>
            <a:pPr algn="ctr"/>
            <a:r>
              <a:rPr lang="en-GB" sz="1400" b="1" dirty="0">
                <a:latin typeface="Comic Sans MS" panose="030F0702030302020204" pitchFamily="66" charset="0"/>
              </a:rPr>
              <a:t>Valeview, Stenhousemuir, FK5 3BY</a:t>
            </a:r>
            <a:endParaRPr lang="en-GB" sz="1400" dirty="0">
              <a:latin typeface="Comic Sans MS" panose="030F0702030302020204" pitchFamily="66" charset="0"/>
            </a:endParaRPr>
          </a:p>
          <a:p>
            <a:pPr algn="ctr"/>
            <a:r>
              <a:rPr lang="en-GB" sz="1400" b="1" dirty="0">
                <a:latin typeface="Comic Sans MS" panose="030F0702030302020204" pitchFamily="66" charset="0"/>
              </a:rPr>
              <a:t>Tel: 01324 503430</a:t>
            </a:r>
            <a:endParaRPr lang="en-GB" sz="1400" dirty="0">
              <a:latin typeface="Comic Sans MS" panose="030F0702030302020204" pitchFamily="66" charset="0"/>
            </a:endParaRPr>
          </a:p>
          <a:p>
            <a:pPr algn="ctr"/>
            <a:r>
              <a:rPr lang="en-GB" sz="1400" b="1" dirty="0">
                <a:latin typeface="Comic Sans MS" panose="030F0702030302020204" pitchFamily="66" charset="0"/>
              </a:rPr>
              <a:t>Email: </a:t>
            </a:r>
            <a:r>
              <a:rPr lang="en-GB" sz="1400" b="1" u="sng" dirty="0">
                <a:latin typeface="Comic Sans MS" panose="030F0702030302020204" pitchFamily="66" charset="0"/>
                <a:hlinkClick r:id="rId3"/>
              </a:rPr>
              <a:t>inchlairnurseryschool@education.falkirk.sch.uk</a:t>
            </a:r>
            <a:r>
              <a:rPr lang="en-GB" sz="1400" b="1" dirty="0">
                <a:latin typeface="Comic Sans MS" panose="030F0702030302020204" pitchFamily="66" charset="0"/>
              </a:rPr>
              <a:t>    </a:t>
            </a:r>
            <a:endParaRPr lang="en-GB" sz="1400" dirty="0">
              <a:latin typeface="Comic Sans MS" panose="030F0702030302020204" pitchFamily="66" charset="0"/>
            </a:endParaRPr>
          </a:p>
          <a:p>
            <a:pPr algn="ctr"/>
            <a:endParaRPr lang="en-GB" sz="1400" u="sng" dirty="0">
              <a:solidFill>
                <a:schemeClr val="accent1"/>
              </a:solidFill>
              <a:latin typeface="Comic Sans MS" panose="030F0702030302020204" pitchFamily="66" charset="0"/>
            </a:endParaRPr>
          </a:p>
          <a:p>
            <a:pPr algn="ctr"/>
            <a:endParaRPr lang="en-GB" sz="1400" b="1" u="sng" dirty="0">
              <a:latin typeface="Comic Sans MS" panose="030F0702030302020204" pitchFamily="66" charset="0"/>
            </a:endParaRPr>
          </a:p>
          <a:p>
            <a:pPr algn="ctr"/>
            <a:r>
              <a:rPr lang="en-GB" sz="1400" b="1" dirty="0">
                <a:latin typeface="Comic Sans MS" panose="030F0702030302020204" pitchFamily="66" charset="0"/>
              </a:rPr>
              <a:t>Head of Centre – Adele Hamilton</a:t>
            </a:r>
          </a:p>
          <a:p>
            <a:pPr algn="ctr"/>
            <a:r>
              <a:rPr lang="en-GB" sz="1400" b="1" dirty="0">
                <a:latin typeface="Comic Sans MS" panose="030F0702030302020204" pitchFamily="66" charset="0"/>
              </a:rPr>
              <a:t>Website: </a:t>
            </a:r>
            <a:r>
              <a:rPr lang="en-GB" sz="1400" b="1" u="sng" dirty="0">
                <a:solidFill>
                  <a:schemeClr val="accent1"/>
                </a:solidFill>
                <a:latin typeface="Comic Sans MS" panose="030F0702030302020204" pitchFamily="66" charset="0"/>
                <a:hlinkClick r:id="rId4"/>
              </a:rPr>
              <a:t>www.inchlairelcc.co.uk</a:t>
            </a:r>
            <a:endParaRPr lang="en-GB" sz="1400" b="1" u="sng" dirty="0">
              <a:solidFill>
                <a:schemeClr val="accent1"/>
              </a:solidFill>
              <a:latin typeface="Comic Sans MS" panose="030F0702030302020204" pitchFamily="66" charset="0"/>
            </a:endParaRPr>
          </a:p>
          <a:p>
            <a:pPr algn="ctr"/>
            <a:r>
              <a:rPr lang="en-GB" sz="1400" b="1" dirty="0">
                <a:latin typeface="Comic Sans MS" panose="030F0702030302020204" pitchFamily="66" charset="0"/>
              </a:rPr>
              <a:t>Bluesky: </a:t>
            </a:r>
            <a:r>
              <a:rPr lang="en-GB" sz="1400" b="1" u="sng" dirty="0">
                <a:solidFill>
                  <a:schemeClr val="accent1"/>
                </a:solidFill>
                <a:latin typeface="Comic Sans MS" panose="030F0702030302020204" pitchFamily="66" charset="0"/>
              </a:rPr>
              <a:t>@</a:t>
            </a:r>
            <a:r>
              <a:rPr lang="en-GB" sz="1400" b="1" u="sng" dirty="0" err="1">
                <a:solidFill>
                  <a:schemeClr val="accent1"/>
                </a:solidFill>
                <a:latin typeface="Comic Sans MS" panose="030F0702030302020204" pitchFamily="66" charset="0"/>
              </a:rPr>
              <a:t>inchlairelcc</a:t>
            </a:r>
            <a:endParaRPr lang="en-GB" sz="1400" b="1" u="sng" dirty="0">
              <a:solidFill>
                <a:schemeClr val="accent1"/>
              </a:solidFill>
              <a:latin typeface="Comic Sans MS" panose="030F0702030302020204" pitchFamily="66" charset="0"/>
            </a:endParaRPr>
          </a:p>
          <a:p>
            <a:pPr algn="ctr"/>
            <a:endParaRPr lang="en-GB" sz="1400" dirty="0">
              <a:latin typeface="Comic Sans MS" panose="030F0702030302020204" pitchFamily="66" charset="0"/>
            </a:endParaRPr>
          </a:p>
        </p:txBody>
      </p:sp>
      <p:pic>
        <p:nvPicPr>
          <p:cNvPr id="6" name="Picture 5"/>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rcRect l="7326"/>
          <a:stretch/>
        </p:blipFill>
        <p:spPr>
          <a:xfrm>
            <a:off x="852733" y="7070942"/>
            <a:ext cx="4233495" cy="256958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546861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846" y="123825"/>
            <a:ext cx="5384604" cy="466726"/>
          </a:xfrm>
        </p:spPr>
        <p:txBody>
          <a:bodyPr>
            <a:noAutofit/>
          </a:bodyPr>
          <a:lstStyle/>
          <a:p>
            <a:r>
              <a:rPr lang="en-GB" sz="2000" dirty="0">
                <a:latin typeface="Comic Sans MS" panose="030F0702030302020204" pitchFamily="66" charset="0"/>
              </a:rPr>
              <a:t>Inchlair Early Learning &amp; Childcare Centre</a:t>
            </a:r>
          </a:p>
        </p:txBody>
      </p:sp>
      <p:sp>
        <p:nvSpPr>
          <p:cNvPr id="3" name="Content Placeholder 2"/>
          <p:cNvSpPr>
            <a:spLocks noGrp="1"/>
          </p:cNvSpPr>
          <p:nvPr>
            <p:ph idx="1"/>
          </p:nvPr>
        </p:nvSpPr>
        <p:spPr>
          <a:xfrm>
            <a:off x="120846" y="590550"/>
            <a:ext cx="5384604" cy="6318250"/>
          </a:xfrm>
        </p:spPr>
        <p:txBody>
          <a:bodyPr>
            <a:noAutofit/>
          </a:bodyPr>
          <a:lstStyle/>
          <a:p>
            <a:pPr marL="0" indent="0">
              <a:buNone/>
            </a:pPr>
            <a:r>
              <a:rPr lang="en-GB" sz="1100" dirty="0">
                <a:solidFill>
                  <a:schemeClr val="tx1"/>
                </a:solidFill>
                <a:latin typeface="Comic Sans MS" panose="030F0702030302020204" pitchFamily="66" charset="0"/>
              </a:rPr>
              <a:t>We would like to welcome you and your family to Inchlair Early Learning &amp; Childcare Centre.</a:t>
            </a:r>
          </a:p>
          <a:p>
            <a:pPr marL="0" indent="0">
              <a:buNone/>
            </a:pPr>
            <a:r>
              <a:rPr lang="en-GB" sz="1100" dirty="0">
                <a:solidFill>
                  <a:schemeClr val="tx1"/>
                </a:solidFill>
                <a:latin typeface="Comic Sans MS" panose="030F0702030302020204" pitchFamily="66" charset="0"/>
              </a:rPr>
              <a:t>We are pleased you have chosen to use our service and hope that your time spent with us will be a happy experience.</a:t>
            </a:r>
          </a:p>
          <a:p>
            <a:pPr marL="0" indent="0">
              <a:buNone/>
            </a:pPr>
            <a:r>
              <a:rPr lang="en-GB" sz="1100" dirty="0">
                <a:solidFill>
                  <a:schemeClr val="tx1"/>
                </a:solidFill>
                <a:latin typeface="Comic Sans MS" panose="030F0702030302020204" pitchFamily="66" charset="0"/>
              </a:rPr>
              <a:t>This handbook is designed to provide information about the centre and hopefully answer any questions you may have. However please feel free to approach any member of staff if you require more information.</a:t>
            </a:r>
          </a:p>
          <a:p>
            <a:pPr marL="0" indent="0">
              <a:buNone/>
            </a:pPr>
            <a:r>
              <a:rPr lang="en-GB" sz="1100" dirty="0">
                <a:solidFill>
                  <a:schemeClr val="tx1"/>
                </a:solidFill>
                <a:latin typeface="Comic Sans MS" panose="030F0702030302020204" pitchFamily="66" charset="0"/>
              </a:rPr>
              <a:t>Myself and the team look forward to working in Partnership with you and your family. We aim to provide a high quality service for children and their families.</a:t>
            </a:r>
          </a:p>
          <a:p>
            <a:pPr marL="0" indent="0">
              <a:buNone/>
            </a:pPr>
            <a:r>
              <a:rPr lang="en-GB" sz="1100" dirty="0">
                <a:solidFill>
                  <a:schemeClr val="tx1"/>
                </a:solidFill>
                <a:latin typeface="Comic Sans MS" panose="030F0702030302020204" pitchFamily="66" charset="0"/>
              </a:rPr>
              <a:t>We will communicate with you throughout the year via monthly newsletters, celebrations of family learning events, Bluesky, formal and informal meetings.  We also display information on the nursery notice boards.</a:t>
            </a:r>
          </a:p>
          <a:p>
            <a:pPr marL="0" indent="0">
              <a:buNone/>
            </a:pPr>
            <a:r>
              <a:rPr lang="en-GB" sz="1100" dirty="0">
                <a:solidFill>
                  <a:schemeClr val="tx1"/>
                </a:solidFill>
                <a:latin typeface="Comic Sans MS" panose="030F0702030302020204" pitchFamily="66" charset="0"/>
              </a:rPr>
              <a:t>Inchlair Early Learning &amp; Childcare Centre is committed to working in Partnership with families. We aim to provide a high quality service for children and their families.</a:t>
            </a:r>
          </a:p>
          <a:p>
            <a:pPr marL="0" indent="0">
              <a:buNone/>
            </a:pPr>
            <a:endParaRPr lang="en-GB" sz="1100" dirty="0">
              <a:solidFill>
                <a:schemeClr val="tx1"/>
              </a:solidFill>
              <a:latin typeface="Comic Sans MS" panose="030F0702030302020204" pitchFamily="66" charset="0"/>
            </a:endParaRPr>
          </a:p>
          <a:p>
            <a:pPr marL="0" indent="0">
              <a:buNone/>
            </a:pPr>
            <a:r>
              <a:rPr lang="en-GB" sz="1100" dirty="0">
                <a:solidFill>
                  <a:schemeClr val="tx1"/>
                </a:solidFill>
                <a:latin typeface="Comic Sans MS" panose="030F0702030302020204" pitchFamily="66" charset="0"/>
              </a:rPr>
              <a:t>Adele Hamilton</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Head of Centre</a:t>
            </a:r>
          </a:p>
          <a:p>
            <a:pPr marL="0" indent="0">
              <a:buNone/>
            </a:pPr>
            <a:endParaRPr lang="en-GB" sz="1100" dirty="0">
              <a:solidFill>
                <a:schemeClr val="tx1"/>
              </a:solidFill>
              <a:latin typeface="Comic Sans MS" panose="030F0702030302020204" pitchFamily="66" charset="0"/>
            </a:endParaRPr>
          </a:p>
          <a:p>
            <a:pPr marL="0" indent="0">
              <a:buNone/>
            </a:pPr>
            <a:endParaRPr lang="en-GB" sz="1100" dirty="0">
              <a:solidFill>
                <a:schemeClr val="tx1"/>
              </a:solidFill>
              <a:latin typeface="Comic Sans MS" panose="030F0702030302020204" pitchFamily="66" charset="0"/>
            </a:endParaRPr>
          </a:p>
        </p:txBody>
      </p:sp>
      <p:pic>
        <p:nvPicPr>
          <p:cNvPr id="4" name="Picture 3"/>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t="27330" b="9613"/>
          <a:stretch/>
        </p:blipFill>
        <p:spPr>
          <a:xfrm>
            <a:off x="223002" y="4531359"/>
            <a:ext cx="5298991" cy="231471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122611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1" y="213782"/>
            <a:ext cx="5133974" cy="9508068"/>
          </a:xfrm>
        </p:spPr>
        <p:txBody>
          <a:bodyPr>
            <a:noAutofit/>
          </a:bodyPr>
          <a:lstStyle/>
          <a:p>
            <a:pPr>
              <a:spcBef>
                <a:spcPts val="750"/>
              </a:spcBef>
            </a:pPr>
            <a:r>
              <a:rPr lang="en-GB" sz="1100" dirty="0">
                <a:solidFill>
                  <a:schemeClr val="tx1"/>
                </a:solidFill>
                <a:latin typeface="Comic Sans MS" panose="030F0702030302020204" pitchFamily="66" charset="0"/>
              </a:rPr>
              <a:t>All 3 and 4 year olds, and eligible 2 year olds, in Scotland have a statutory entitlement to up to 1140 hours of funded early learning and childcare in each year of their entitlement. </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Early Learning and Childcare is available for 5 days per week. The ELC Centre is open 8 am to 6 pm Monday to Friday and is open all year except bank holidays, in-service days and in between Christmas and New Year.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The Centre offers flexible childcare for a core of 30 hours per week (term time) or 23 hours and 20 minutes on a full year contract. Additional wrap around hours can also be purchased if capacity allows.  Children are provided with a healthy snack and a 2 course lunch during each session.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More information on Falkirk Council Early Years can be found on their website </a:t>
            </a:r>
            <a:r>
              <a:rPr lang="en-GB" sz="1100" dirty="0">
                <a:solidFill>
                  <a:schemeClr val="tx1"/>
                </a:solidFill>
                <a:latin typeface="Comic Sans MS" panose="030F0702030302020204" pitchFamily="66" charset="0"/>
                <a:hlinkClick r:id="rId2"/>
              </a:rPr>
              <a:t>https://www.falkirk.gov.uk/early-learning</a:t>
            </a: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Families are requested in the interest of Health and Safety to arrive and collect children at the agreed times, as staffing is organised around expected numbers of children.</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We also have access and links with Social Work, Health Visitors, Educational Psychologist, Bilingual Support, Occupational &amp; Physiotherapists and Speech &amp; Language Therapy Services and various other agencies. There may be occasions when we will discuss your child’s development with these professionals if deemed appropriate for their health &amp; well-being.</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We are Falkirk’s First Froebel Flagship Nursery. Our aim is to ensure that all children in our settings have access to high quality early learning through a range of experiences which are based on the principles of Friedrich Froebel, the creator of kindergarten. Froebel believed that children learn through ‘doing’ therefor we are providing real life experiences through core provision eg. Marvellous Meals, Block Play, Creativity, Clay, Sewing and Engaging with Nature. </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b="1" dirty="0">
                <a:solidFill>
                  <a:schemeClr val="tx1"/>
                </a:solidFill>
                <a:latin typeface="Comic Sans MS" panose="030F0702030302020204" pitchFamily="66" charset="0"/>
              </a:rPr>
              <a:t>Our team is made up of:</a:t>
            </a: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Adele Hamilton	        	Head of Centre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Claire Lord             	Principal Early Years Officer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Shirley Couser       	Senior Early Years Officer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Linda Love	        		Senior Early Years Officer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Karen Leitch          	Clerical Assistant</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20                         	Early Years Officer’s</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2                           	Support for Learning Assistants</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3                           	Early Learning &amp; Childcare Assistants</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2                           	Kitchen Assistants</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3                          	Cleaners </a:t>
            </a:r>
            <a:br>
              <a:rPr lang="en-GB" sz="1100" dirty="0">
                <a:solidFill>
                  <a:schemeClr val="tx1"/>
                </a:solidFill>
                <a:latin typeface="Comic Sans MS" panose="030F0702030302020204" pitchFamily="66" charset="0"/>
              </a:rPr>
            </a:br>
            <a:endParaRPr lang="en-GB" sz="1100" dirty="0">
              <a:solidFill>
                <a:schemeClr val="tx1"/>
              </a:solidFill>
              <a:latin typeface="Comic Sans MS" panose="030F0702030302020204" pitchFamily="66" charset="0"/>
            </a:endParaRPr>
          </a:p>
        </p:txBody>
      </p:sp>
      <p:sp>
        <p:nvSpPr>
          <p:cNvPr id="4" name="TextBox 3"/>
          <p:cNvSpPr txBox="1"/>
          <p:nvPr/>
        </p:nvSpPr>
        <p:spPr>
          <a:xfrm>
            <a:off x="271848" y="5777594"/>
            <a:ext cx="2630377" cy="1446550"/>
          </a:xfrm>
          <a:prstGeom prst="rect">
            <a:avLst/>
          </a:prstGeom>
          <a:noFill/>
          <a:ln w="28575">
            <a:solidFill>
              <a:schemeClr val="accent1"/>
            </a:solidFill>
          </a:ln>
        </p:spPr>
        <p:txBody>
          <a:bodyPr wrap="square" rtlCol="0">
            <a:spAutoFit/>
          </a:bodyPr>
          <a:lstStyle/>
          <a:p>
            <a:pPr>
              <a:spcBef>
                <a:spcPts val="750"/>
              </a:spcBef>
            </a:pPr>
            <a:r>
              <a:rPr lang="en-GB" sz="1100" dirty="0">
                <a:latin typeface="Comic Sans MS" panose="030F0702030302020204" pitchFamily="66" charset="0"/>
              </a:rPr>
              <a:t>If you would like to learn more about Froebelian practice or our own Frobelian principles.  Please use the QR codes provided, where you will find a range of downloadable Froebel Trust pamphlets, packed with practical ideas for anyone who cares for young children.</a:t>
            </a:r>
          </a:p>
        </p:txBody>
      </p:sp>
      <p:sp>
        <p:nvSpPr>
          <p:cNvPr id="5" name="TextBox 4"/>
          <p:cNvSpPr txBox="1"/>
          <p:nvPr/>
        </p:nvSpPr>
        <p:spPr>
          <a:xfrm>
            <a:off x="3059605" y="5953843"/>
            <a:ext cx="1143000" cy="1082749"/>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8575">
            <a:solidFill>
              <a:schemeClr val="accent1"/>
            </a:solidFill>
          </a:ln>
        </p:spPr>
        <p:txBody>
          <a:bodyPr wrap="square" rtlCol="0">
            <a:spAutoFit/>
          </a:bodyPr>
          <a:lstStyle/>
          <a:p>
            <a:endParaRPr lang="en-GB" dirty="0"/>
          </a:p>
        </p:txBody>
      </p:sp>
      <p:pic>
        <p:nvPicPr>
          <p:cNvPr id="7" name="id-D04FC387-B487-4580-A37C-9FD352C64E1E" descr="Image.png"/>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4460026" y="5952823"/>
            <a:ext cx="1083770" cy="1083770"/>
          </a:xfrm>
          <a:prstGeom prst="rect">
            <a:avLst/>
          </a:prstGeom>
          <a:noFill/>
          <a:ln w="28575">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8672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407" y="300140"/>
            <a:ext cx="5245770" cy="428910"/>
          </a:xfrm>
        </p:spPr>
        <p:txBody>
          <a:bodyPr>
            <a:noAutofit/>
          </a:bodyPr>
          <a:lstStyle/>
          <a:p>
            <a:r>
              <a:rPr lang="en-GB" sz="2000" b="1" dirty="0">
                <a:latin typeface="Comic Sans MS" panose="030F0702030302020204" pitchFamily="66" charset="0"/>
              </a:rPr>
              <a:t>Our Vision, Values &amp; Frobelian Principles</a:t>
            </a:r>
            <a:endParaRPr lang="en-GB" sz="2000" dirty="0">
              <a:latin typeface="Comic Sans MS" panose="030F0702030302020204" pitchFamily="66" charset="0"/>
            </a:endParaRPr>
          </a:p>
        </p:txBody>
      </p:sp>
      <p:sp>
        <p:nvSpPr>
          <p:cNvPr id="7" name="Wave 6"/>
          <p:cNvSpPr/>
          <p:nvPr/>
        </p:nvSpPr>
        <p:spPr>
          <a:xfrm>
            <a:off x="228598" y="933910"/>
            <a:ext cx="4989388" cy="1604209"/>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Lucida Calligraphy" panose="03010101010101010101" pitchFamily="66" charset="0"/>
              </a:rPr>
              <a:t>Living our Vision, Values &amp; Frobelian Principles!</a:t>
            </a:r>
          </a:p>
          <a:p>
            <a:pPr algn="ctr"/>
            <a:r>
              <a:rPr lang="en-GB" sz="1200" dirty="0">
                <a:latin typeface="Lucida Calligraphy" panose="03010101010101010101" pitchFamily="66" charset="0"/>
              </a:rPr>
              <a:t>A nurturing place for Children, Families, Educators &amp; Community.  Where learning &amp; care unfolds through Play, Nature &amp; Real Life Experiences.</a:t>
            </a:r>
          </a:p>
        </p:txBody>
      </p:sp>
      <p:pic>
        <p:nvPicPr>
          <p:cNvPr id="9" name="Picture 8"/>
          <p:cNvPicPr/>
          <p:nvPr/>
        </p:nvPicPr>
        <p:blipFill rotWithShape="1">
          <a:blip r:embed="rId2"/>
          <a:srcRect l="7226" t="24649" r="6634" b="-689"/>
          <a:stretch/>
        </p:blipFill>
        <p:spPr bwMode="auto">
          <a:xfrm>
            <a:off x="653042" y="2742979"/>
            <a:ext cx="4456561" cy="661485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04595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39694" y="2898843"/>
            <a:ext cx="184731" cy="369332"/>
          </a:xfrm>
          <a:prstGeom prst="rect">
            <a:avLst/>
          </a:prstGeom>
          <a:noFill/>
        </p:spPr>
        <p:txBody>
          <a:bodyPr wrap="none" rtlCol="0">
            <a:spAutoFit/>
          </a:bodyPr>
          <a:lstStyle/>
          <a:p>
            <a:endParaRPr lang="en-GB" dirty="0"/>
          </a:p>
        </p:txBody>
      </p:sp>
      <p:grpSp>
        <p:nvGrpSpPr>
          <p:cNvPr id="6" name="Group 5"/>
          <p:cNvGrpSpPr/>
          <p:nvPr/>
        </p:nvGrpSpPr>
        <p:grpSpPr>
          <a:xfrm>
            <a:off x="0" y="0"/>
            <a:ext cx="6858000" cy="9906000"/>
            <a:chOff x="-1343" y="-12526"/>
            <a:chExt cx="6859343" cy="9918526"/>
          </a:xfrm>
        </p:grpSpPr>
        <p:pic>
          <p:nvPicPr>
            <p:cNvPr id="3" name="Picture 2"/>
            <p:cNvPicPr>
              <a:picLocks noChangeAspect="1"/>
            </p:cNvPicPr>
            <p:nvPr/>
          </p:nvPicPr>
          <p:blipFill>
            <a:blip r:embed="rId2"/>
            <a:stretch>
              <a:fillRect/>
            </a:stretch>
          </p:blipFill>
          <p:spPr>
            <a:xfrm>
              <a:off x="-1343" y="-12526"/>
              <a:ext cx="6859343" cy="9466357"/>
            </a:xfrm>
            <a:prstGeom prst="rect">
              <a:avLst/>
            </a:prstGeom>
          </p:spPr>
        </p:pic>
        <p:sp>
          <p:nvSpPr>
            <p:cNvPr id="5" name="Rectangle 4"/>
            <p:cNvSpPr/>
            <p:nvPr/>
          </p:nvSpPr>
          <p:spPr>
            <a:xfrm>
              <a:off x="0" y="9453831"/>
              <a:ext cx="6858000" cy="4521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Tree>
    <p:extLst>
      <p:ext uri="{BB962C8B-B14F-4D97-AF65-F5344CB8AC3E}">
        <p14:creationId xmlns:p14="http://schemas.microsoft.com/office/powerpoint/2010/main" val="3326536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13782"/>
            <a:ext cx="5162549" cy="9063568"/>
          </a:xfrm>
        </p:spPr>
        <p:txBody>
          <a:bodyPr>
            <a:noAutofit/>
          </a:bodyPr>
          <a:lstStyle/>
          <a:p>
            <a:pPr>
              <a:spcBef>
                <a:spcPts val="750"/>
              </a:spcBef>
            </a:pPr>
            <a:r>
              <a:rPr lang="en-GB" sz="1100" b="1" dirty="0">
                <a:solidFill>
                  <a:schemeClr val="tx1"/>
                </a:solidFill>
                <a:latin typeface="Comic Sans MS" panose="030F0702030302020204" pitchFamily="66" charset="0"/>
              </a:rPr>
              <a:t>Importance of Play</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i="1" dirty="0">
                <a:solidFill>
                  <a:schemeClr val="tx1"/>
                </a:solidFill>
                <a:latin typeface="Comic Sans MS" panose="030F0702030302020204" pitchFamily="66" charset="0"/>
              </a:rPr>
              <a:t>“Play is the highest expression of human development in childhood for it alone is the free expression of what is in a child</a:t>
            </a:r>
            <a:r>
              <a:rPr lang="en-GB" sz="1100" i="1">
                <a:solidFill>
                  <a:schemeClr val="tx1"/>
                </a:solidFill>
                <a:latin typeface="Comic Sans MS" panose="030F0702030302020204" pitchFamily="66" charset="0"/>
              </a:rPr>
              <a:t>’ soul” </a:t>
            </a:r>
            <a:r>
              <a:rPr lang="en-GB" sz="900" i="1" dirty="0">
                <a:solidFill>
                  <a:schemeClr val="tx1"/>
                </a:solidFill>
                <a:latin typeface="Comic Sans MS" panose="030F0702030302020204" pitchFamily="66" charset="0"/>
              </a:rPr>
              <a:t>(Friedrich Froebel)</a:t>
            </a:r>
            <a:br>
              <a:rPr lang="en-GB" sz="1100" i="1" dirty="0">
                <a:solidFill>
                  <a:schemeClr val="tx1"/>
                </a:solidFill>
                <a:latin typeface="Comic Sans MS" panose="030F0702030302020204" pitchFamily="66" charset="0"/>
              </a:rPr>
            </a:br>
            <a:br>
              <a:rPr lang="en-GB" sz="1100" i="1"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Learning through play is widely acknowledged as a key component of good practice in Early Years. Here at Inchlair ELC Centre we value the importance of play based learning experiences. During play children naturally engage in a wide range of curricular areas. Our educators, by observing and evaluating play, provide suitably challenging experiences which further develop the child’s skills and outcomes within the curriculum. We ask open-ended questions and provocations to further enhance, scaffold or deepen each child’s interests in order to provide high quality learning opportunities. Through this the children become autonomous learners. </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b="1" dirty="0">
                <a:solidFill>
                  <a:schemeClr val="tx1"/>
                </a:solidFill>
                <a:latin typeface="Comic Sans MS" panose="030F0702030302020204" pitchFamily="66" charset="0"/>
              </a:rPr>
              <a:t>Creativity</a:t>
            </a:r>
            <a:br>
              <a:rPr lang="en-GB" sz="1100" b="1"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Having the opportunity to take part in creative experiences is extremely important for a child's development. It provides children with an exciting tactile and sensory experience that inspires their curiosity, allows them to explore the world around them and enhances their learning, language and creativity. In order for them to take full advantage of these experiences it is best that your child wear older clothes. It is advisable too, that you provide a change of clothes and underwear to be kept at nursery. Please label all clothing clearly with your child’s name </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b="1" dirty="0">
                <a:solidFill>
                  <a:schemeClr val="tx1"/>
                </a:solidFill>
                <a:latin typeface="Comic Sans MS" panose="030F0702030302020204" pitchFamily="66" charset="0"/>
              </a:rPr>
              <a:t>Play With Risk</a:t>
            </a:r>
            <a:br>
              <a:rPr lang="en-GB" sz="1100" b="1"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Taking part in play which involves safe risk taking, both indoors and outdoors, is essential for children to develop mentally and physically. They learn about their own capabilities whilst working out ways to solve problems, develop balance and coordination and nurture their curiosity. Most importantly, they will build on their emotional resilience through trial and error as they play and learn.</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b="1" dirty="0">
                <a:solidFill>
                  <a:schemeClr val="tx1"/>
                </a:solidFill>
                <a:latin typeface="Comic Sans MS" panose="030F0702030302020204" pitchFamily="66" charset="0"/>
              </a:rPr>
              <a:t>Loose Parts</a:t>
            </a:r>
            <a:br>
              <a:rPr lang="en-GB" sz="1100" b="1" dirty="0">
                <a:solidFill>
                  <a:schemeClr val="tx1"/>
                </a:solidFill>
                <a:latin typeface="Comic Sans MS" panose="030F0702030302020204" pitchFamily="66" charset="0"/>
              </a:rPr>
            </a:br>
            <a:br>
              <a:rPr lang="en-GB" sz="1100" dirty="0"/>
            </a:br>
            <a:r>
              <a:rPr lang="en-GB" sz="1100" dirty="0">
                <a:solidFill>
                  <a:schemeClr val="tx1"/>
                </a:solidFill>
                <a:latin typeface="Comic Sans MS" panose="030F0702030302020204" pitchFamily="66" charset="0"/>
              </a:rPr>
              <a:t>Loose Parts are resources including items such as, wooden planks, bricks, pallets, drum reels, cardboard boxes, tyres, bread baskets, tarpaulins and plastic guttering. These can be used in many different ways, allowing children to use their imagination to make anything from a pirate ship or castle to an assault course or a den. Loose Part Play will happen throughout the day, both indoors and outdoors. It provides opportunities for children to investigate, discover, explore, problem solve and risk assess as they create. Educators work closely with the children to minimise risks, however, we are aware that bumps and scrapes may occur as part of the learning process. Procedures have been put in place to help minimise risk. Our educators involve the children in discussions about health and safety issues including how to use resources safely. All resources are checked daily for suitability and safety and educators receive additional training to further support children’s play</a:t>
            </a:r>
            <a:br>
              <a:rPr lang="en-GB" sz="1100" i="1"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endParaRPr lang="en-GB" sz="1100" dirty="0">
              <a:solidFill>
                <a:schemeClr val="tx1"/>
              </a:solidFill>
              <a:latin typeface="Comic Sans MS" panose="030F0702030302020204" pitchFamily="66" charset="0"/>
            </a:endParaRPr>
          </a:p>
        </p:txBody>
      </p:sp>
    </p:spTree>
    <p:extLst>
      <p:ext uri="{BB962C8B-B14F-4D97-AF65-F5344CB8AC3E}">
        <p14:creationId xmlns:p14="http://schemas.microsoft.com/office/powerpoint/2010/main" val="280513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13782"/>
            <a:ext cx="5162549" cy="9063568"/>
          </a:xfrm>
        </p:spPr>
        <p:txBody>
          <a:bodyPr>
            <a:noAutofit/>
          </a:bodyPr>
          <a:lstStyle/>
          <a:p>
            <a:pPr>
              <a:spcBef>
                <a:spcPts val="750"/>
              </a:spcBef>
            </a:pPr>
            <a:r>
              <a:rPr lang="en-GB" sz="1100" b="1" dirty="0">
                <a:solidFill>
                  <a:schemeClr val="tx1"/>
                </a:solidFill>
                <a:latin typeface="Comic Sans MS" panose="030F0702030302020204" pitchFamily="66" charset="0"/>
              </a:rPr>
              <a:t>Outdoor Learning Experiences</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Dressing for the weather The Health and Social Care Standards: My Support My Life, requires that all children have the opportunity to play outdoors every day. Outdoor learning experiences are known to play a crucial part in cognitive development as well as physical and emotional development. Here at Inchlair ELC Centre the children have access to outdoors every day regardless of the weather. Children are encouraged to wear protective clothing such as waterproof jackets and wellies. However they will not be stopped from accessing the outdoors if they choose not to wear them. This means that their own clothes may get wet, dirty or muddy. We have a selection of clothing and footwear to enable the children to fully take part in wet weather activities. If you wish to supply your own child’s wellies and waterproofs, please ensure they have their name clearly written on each item.  </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cs typeface="Arial" panose="020B0604020202020204" pitchFamily="34" charset="0"/>
              </a:rPr>
              <a:t>The Peep Learning Together Programme (LTP) is a parent and child group which is for anyone who is looking for some increased knowledge and confidence in how to support their child's learning and play in their day to day life. It values and extends what parents/carers already do to support their child’s learning. Linda Love is our trained Lead Practitioner in PEEP. The programme revolves around conversations and joint activities focusing on aspects of children’s learning and development. Peep sessions model how singing, talking, playing and sharing books and stories together help strengthen relationships and develop children’s listening, talking and later literacy.</a:t>
            </a:r>
            <a:br>
              <a:rPr lang="en-GB" sz="1100" dirty="0">
                <a:solidFill>
                  <a:schemeClr val="tx1"/>
                </a:solidFill>
                <a:latin typeface="Comic Sans MS" panose="030F0702030302020204" pitchFamily="66" charset="0"/>
                <a:cs typeface="Arial" panose="020B0604020202020204" pitchFamily="34" charset="0"/>
              </a:rPr>
            </a:br>
            <a:br>
              <a:rPr lang="en-GB" sz="1100" dirty="0">
                <a:solidFill>
                  <a:schemeClr val="tx1"/>
                </a:solidFill>
                <a:latin typeface="Comic Sans MS" panose="030F0702030302020204" pitchFamily="66" charset="0"/>
                <a:cs typeface="Arial" panose="020B0604020202020204" pitchFamily="34" charset="0"/>
              </a:rPr>
            </a:br>
            <a:r>
              <a:rPr lang="en-GB" sz="1100" b="1" dirty="0">
                <a:solidFill>
                  <a:schemeClr val="tx1"/>
                </a:solidFill>
                <a:latin typeface="Comic Sans MS" panose="030F0702030302020204" pitchFamily="66" charset="0"/>
              </a:rPr>
              <a:t>Family Partnership</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We recognise and acknowledge that families are the most important people in a child’s life.  We aim to work in partnership with families and will at all times, ensure that you are involved in decisions affecting the care and education of your child.</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Please remember that you are welcome at any time to remain with your child in the centre.  All staff actively encourage and greatly appreciate parental involvement.</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We currently have opportunities for families to attend ‘Stay ‘n’ Play and Woodland Walks with your children. Our PEEP Group and Baby Massage Classes meet weekly for a block of 6 weeks and weekly Bookbug sessions are available for you &amp; your children.  Please look out for days and times.</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If you have any talents/interests you would like to share with us e.g. gardening, cooking, woodwork etc. we would love you to become involved.</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Your comments and suggestions about our service delivery or ideas and offers of help with projects within the centre would be very welcome.</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cs typeface="Arial" panose="020B0604020202020204" pitchFamily="34" charset="0"/>
              </a:rPr>
            </a:br>
            <a:br>
              <a:rPr lang="en-GB" sz="1100" dirty="0">
                <a:solidFill>
                  <a:schemeClr val="tx1"/>
                </a:solidFill>
                <a:latin typeface="Arial" panose="020B0604020202020204" pitchFamily="34" charset="0"/>
                <a:cs typeface="Arial" panose="020B0604020202020204" pitchFamily="34"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endParaRPr lang="en-GB" sz="1100" dirty="0">
              <a:solidFill>
                <a:schemeClr val="tx1"/>
              </a:solidFill>
              <a:latin typeface="Comic Sans MS" panose="030F0702030302020204" pitchFamily="66" charset="0"/>
            </a:endParaRPr>
          </a:p>
        </p:txBody>
      </p:sp>
      <p:pic>
        <p:nvPicPr>
          <p:cNvPr id="3" name="Picture 2"/>
          <p:cNvPicPr>
            <a:picLocks noChangeAspect="1"/>
          </p:cNvPicPr>
          <p:nvPr/>
        </p:nvPicPr>
        <p:blipFill>
          <a:blip r:embed="rId2"/>
          <a:stretch>
            <a:fillRect/>
          </a:stretch>
        </p:blipFill>
        <p:spPr>
          <a:xfrm>
            <a:off x="246048" y="2998578"/>
            <a:ext cx="731962" cy="258339"/>
          </a:xfrm>
          <a:prstGeom prst="rect">
            <a:avLst/>
          </a:prstGeom>
        </p:spPr>
      </p:pic>
    </p:spTree>
    <p:extLst>
      <p:ext uri="{BB962C8B-B14F-4D97-AF65-F5344CB8AC3E}">
        <p14:creationId xmlns:p14="http://schemas.microsoft.com/office/powerpoint/2010/main" val="2797560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13782"/>
            <a:ext cx="5162549" cy="7653868"/>
          </a:xfrm>
        </p:spPr>
        <p:txBody>
          <a:bodyPr>
            <a:noAutofit/>
          </a:bodyPr>
          <a:lstStyle/>
          <a:p>
            <a:r>
              <a:rPr lang="en-GB" sz="1100" b="1" dirty="0">
                <a:solidFill>
                  <a:schemeClr val="tx1"/>
                </a:solidFill>
                <a:latin typeface="Comic Sans MS" panose="030F0702030302020204" pitchFamily="66" charset="0"/>
              </a:rPr>
              <a:t>Support for Learning Assistant/Early Learning &amp; Childcare Assistants</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We have Support for Learning Assistants (SfLA) and Early Learning Childcare Assistants (ELCA’s) who will work alongside our EYO’s supporting our children with additional support needs, during lunch periods and throughout children’s experiences. They are a valuable support, working closely with Keyworker’s and other professionals involved.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b="1" dirty="0">
                <a:solidFill>
                  <a:schemeClr val="tx1"/>
                </a:solidFill>
                <a:latin typeface="Comic Sans MS" panose="030F0702030302020204" pitchFamily="66" charset="0"/>
              </a:rPr>
              <a:t>Recording Your Child’s Progress</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Each child has a ‘Learning Journal’.  Staff will write learning stories to  monitor and celebrate your child’s progress. Families and children are encouraged to read and help complete these. Recording of progress is both within and out with the centre.</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b="1" dirty="0">
                <a:solidFill>
                  <a:schemeClr val="tx1"/>
                </a:solidFill>
                <a:latin typeface="Comic Sans MS" panose="030F0702030302020204" pitchFamily="66" charset="0"/>
              </a:rPr>
              <a:t>Reviewing of Placement</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Children’s progress is reviewed initially after 12 weeks and then approximately every 6 months. Parent/carer, child’s keyworker and where appropriate any other professional’s involved with the family meet to discuss your child’s progress and suitability of placement etc.  Parents/carers may call a review before 6 months if required.</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b="1" dirty="0">
                <a:solidFill>
                  <a:schemeClr val="tx1"/>
                </a:solidFill>
                <a:latin typeface="Comic Sans MS" panose="030F0702030302020204" pitchFamily="66" charset="0"/>
              </a:rPr>
              <a:t>Marvellous Meals</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In line with current legislation and policy we follow the current nutritional guidelines, Setting the Table and Marvellous Meals.</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Meal times should be a happy, relaxed and sociable event for all children. We actively encourage children to be independent and make choices. Children will be given opportunities daily to prepare their own snacks, bake and to choose snack menus.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Snack will be offered morning and afternoon with fresh fruit.  Lunch consists of a 2 course lunch.  Water will be on offer throughout the day.  The menu will be on display daily and we encourage you to support your child to self register for lunch.  If your child has any special dietary requirements we require a letter from your GP.  </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endParaRPr lang="en-GB" sz="1100" dirty="0">
              <a:solidFill>
                <a:schemeClr val="tx1"/>
              </a:solidFill>
              <a:latin typeface="Comic Sans MS" panose="030F0702030302020204" pitchFamily="66" charset="0"/>
            </a:endParaRPr>
          </a:p>
        </p:txBody>
      </p:sp>
    </p:spTree>
    <p:extLst>
      <p:ext uri="{BB962C8B-B14F-4D97-AF65-F5344CB8AC3E}">
        <p14:creationId xmlns:p14="http://schemas.microsoft.com/office/powerpoint/2010/main" val="2074665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13782"/>
            <a:ext cx="5162549" cy="8892118"/>
          </a:xfrm>
        </p:spPr>
        <p:txBody>
          <a:bodyPr>
            <a:noAutofit/>
          </a:bodyPr>
          <a:lstStyle/>
          <a:p>
            <a:br>
              <a:rPr lang="en-GB" sz="1100" dirty="0">
                <a:solidFill>
                  <a:schemeClr val="tx1"/>
                </a:solidFill>
                <a:latin typeface="Comic Sans MS" panose="030F0702030302020204" pitchFamily="66" charset="0"/>
              </a:rPr>
            </a:br>
            <a:r>
              <a:rPr lang="en-GB" sz="1100" b="1" dirty="0">
                <a:solidFill>
                  <a:schemeClr val="tx1"/>
                </a:solidFill>
                <a:latin typeface="Comic Sans MS" panose="030F0702030302020204" pitchFamily="66" charset="0"/>
              </a:rPr>
              <a:t>Safety and Security</a:t>
            </a:r>
            <a:br>
              <a:rPr lang="en-GB" sz="1100" dirty="0">
                <a:solidFill>
                  <a:schemeClr val="tx1"/>
                </a:solidFill>
                <a:latin typeface="Comic Sans MS" panose="030F0702030302020204" pitchFamily="66" charset="0"/>
              </a:rPr>
            </a:br>
            <a:r>
              <a:rPr lang="en-GB" sz="1100" b="1"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b="1" i="1" dirty="0">
                <a:solidFill>
                  <a:schemeClr val="tx1"/>
                </a:solidFill>
                <a:latin typeface="Comic Sans MS" panose="030F0702030302020204" pitchFamily="66" charset="0"/>
              </a:rPr>
              <a:t>Entry System and Signing In Procedure</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On entry please press the buzzer for reception, please stand in front of the buzzer when you press to allow us to see you as there is a camera situated in the buzzer. On hearing the buzzer please pull the door towards you. </a:t>
            </a:r>
            <a:r>
              <a:rPr lang="en-GB" sz="1100" b="1" dirty="0">
                <a:solidFill>
                  <a:schemeClr val="tx1"/>
                </a:solidFill>
                <a:latin typeface="Comic Sans MS" panose="030F0702030302020204" pitchFamily="66" charset="0"/>
              </a:rPr>
              <a:t>To ensure this system is effective, we ask that you do not hold the door open for any person unless a member of staff is present or you know they are a parent with a child attending the Centre.  On entering and leaving the building please ensure the door is closed securely.</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In the playroom we ask that you sign your child in and out daily. Please enter your child’s name and state their time of arrival and who will be returning to collect them, and time they leave. You may find the above system time consuming but we are sure you will appreciate the necessity in ensuring the safety of all.   </a:t>
            </a:r>
            <a:r>
              <a:rPr lang="en-GB" sz="1100" b="1" dirty="0">
                <a:solidFill>
                  <a:schemeClr val="tx1"/>
                </a:solidFill>
                <a:latin typeface="Comic Sans MS" panose="030F0702030302020204" pitchFamily="66" charset="0"/>
              </a:rPr>
              <a:t>In the event of an emergency evacuation the signing in sheets will be used to provide details of who is in the building.</a:t>
            </a:r>
            <a:br>
              <a:rPr lang="en-GB" sz="1100" dirty="0">
                <a:solidFill>
                  <a:schemeClr val="tx1"/>
                </a:solidFill>
                <a:latin typeface="Comic Sans MS" panose="030F0702030302020204" pitchFamily="66" charset="0"/>
              </a:rPr>
            </a:br>
            <a:r>
              <a:rPr lang="en-GB" sz="1100" b="1"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On leaving the building you should press the green release button on the right hand side of the door.</a:t>
            </a:r>
            <a:r>
              <a:rPr lang="en-GB" sz="1100" b="1" dirty="0">
                <a:solidFill>
                  <a:schemeClr val="tx1"/>
                </a:solidFill>
                <a:latin typeface="Comic Sans MS" panose="030F0702030302020204" pitchFamily="66" charset="0"/>
              </a:rPr>
              <a:t>  PLEASE DO NOT allow children to press this button for the safety of your child, and other children within the centre, we DO NOT want them opening the door unsupervised.</a:t>
            </a:r>
            <a:br>
              <a:rPr lang="en-GB" sz="1100" b="1" dirty="0">
                <a:solidFill>
                  <a:schemeClr val="tx1"/>
                </a:solidFill>
                <a:latin typeface="Comic Sans MS" panose="030F0702030302020204" pitchFamily="66" charset="0"/>
              </a:rPr>
            </a:br>
            <a:br>
              <a:rPr lang="en-GB" sz="1100" b="1" dirty="0">
                <a:solidFill>
                  <a:srgbClr val="FF0000"/>
                </a:solidFill>
                <a:latin typeface="Comic Sans MS" panose="030F0702030302020204" pitchFamily="66" charset="0"/>
              </a:rPr>
            </a:br>
            <a:r>
              <a:rPr lang="en-GB" sz="1100" b="1" dirty="0">
                <a:solidFill>
                  <a:schemeClr val="tx1"/>
                </a:solidFill>
                <a:latin typeface="Comic Sans MS" panose="030F0702030302020204" pitchFamily="66" charset="0"/>
              </a:rPr>
              <a:t>Collection of Children</a:t>
            </a:r>
            <a:br>
              <a:rPr lang="en-GB" sz="1100" dirty="0">
                <a:solidFill>
                  <a:schemeClr val="tx1"/>
                </a:solidFill>
                <a:latin typeface="Comic Sans MS" panose="030F0702030302020204" pitchFamily="66" charset="0"/>
              </a:rPr>
            </a:br>
            <a:r>
              <a:rPr lang="en-GB" sz="1100" b="1"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Parents/carers must inform staff who will collect their child. Staff will not release any child without parental consent or to anyone who we feel is not a responsible adult.   Please note – any person collecting a child should be 16 years + and have identification and no one under the influence of alcohol or drugs.</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b="1" dirty="0">
                <a:solidFill>
                  <a:schemeClr val="tx1"/>
                </a:solidFill>
                <a:latin typeface="Comic Sans MS" panose="030F0702030302020204" pitchFamily="66" charset="0"/>
              </a:rPr>
              <a:t>Accidents and First Aid</a:t>
            </a:r>
            <a:br>
              <a:rPr lang="en-GB" sz="1100" dirty="0">
                <a:solidFill>
                  <a:schemeClr val="tx1"/>
                </a:solidFill>
                <a:latin typeface="Comic Sans MS" panose="030F0702030302020204" pitchFamily="66" charset="0"/>
              </a:rPr>
            </a:br>
            <a:r>
              <a:rPr lang="en-GB" sz="1100" b="1"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We have several members of staff who are qualified First Aider’s who are available throughout the day.  From time to time children will have accidents in the centre.  Basic First Aid will be administered and families will be informed.  In the event that medical treatment is required every effort will be made to contact you, and arrangements made to enable you to accompany your child.  In the event we are unable to contact you or your emergency contact we may be required to seek medical support.  All accidents are recorded in an accident book. You will also be asked to sign an accident form; this is kept as a record you have been informed.</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If for any reason your child sustains an accident and this is not reported to you, please inform us.  We ask if your child sustains an injury that has happened at home that you inform staff.</a:t>
            </a:r>
            <a:br>
              <a:rPr lang="en-GB" sz="1100" dirty="0">
                <a:solidFill>
                  <a:schemeClr val="tx1"/>
                </a:solidFill>
                <a:latin typeface="Comic Sans MS" panose="030F0702030302020204" pitchFamily="66" charset="0"/>
              </a:rPr>
            </a:br>
            <a:br>
              <a:rPr lang="en-GB" sz="1100" dirty="0">
                <a:solidFill>
                  <a:srgbClr val="FF0000"/>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endParaRPr lang="en-GB" sz="1100" dirty="0">
              <a:solidFill>
                <a:schemeClr val="tx1"/>
              </a:solidFill>
              <a:latin typeface="Comic Sans MS" panose="030F0702030302020204" pitchFamily="66" charset="0"/>
            </a:endParaRPr>
          </a:p>
        </p:txBody>
      </p:sp>
    </p:spTree>
    <p:extLst>
      <p:ext uri="{BB962C8B-B14F-4D97-AF65-F5344CB8AC3E}">
        <p14:creationId xmlns:p14="http://schemas.microsoft.com/office/powerpoint/2010/main" val="41202422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13781"/>
            <a:ext cx="5162549" cy="9225493"/>
          </a:xfrm>
        </p:spPr>
        <p:txBody>
          <a:bodyPr>
            <a:noAutofit/>
          </a:bodyPr>
          <a:lstStyle/>
          <a:p>
            <a:pPr>
              <a:spcBef>
                <a:spcPts val="750"/>
              </a:spcBef>
            </a:pPr>
            <a:r>
              <a:rPr lang="en-GB" sz="1100" b="1" dirty="0">
                <a:solidFill>
                  <a:schemeClr val="tx1"/>
                </a:solidFill>
                <a:latin typeface="Comic Sans MS" panose="030F0702030302020204" pitchFamily="66" charset="0"/>
              </a:rPr>
              <a:t>Sickness and Medical Conditions</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To minimise the risk of the spread of infection, it is our policy that any child who has an infectious illness must stay at home.  In the interest of the health, safety &amp; wellbeing of children and staff we ask that you inform staff immediately if your child is diagnosed with any infection or common childhood ailments e.g. chicken pox, measles, mumps, Covid etc.  </a:t>
            </a:r>
            <a:r>
              <a:rPr lang="en-GB" sz="1100" u="sng" dirty="0">
                <a:solidFill>
                  <a:schemeClr val="tx1"/>
                </a:solidFill>
                <a:latin typeface="Comic Sans MS" panose="030F0702030302020204" pitchFamily="66" charset="0"/>
              </a:rPr>
              <a:t> </a:t>
            </a:r>
            <a:r>
              <a:rPr lang="en-GB" sz="1100" b="1" u="sng" dirty="0">
                <a:solidFill>
                  <a:srgbClr val="FF0000"/>
                </a:solidFill>
                <a:latin typeface="Comic Sans MS" panose="030F0702030302020204" pitchFamily="66" charset="0"/>
              </a:rPr>
              <a:t>Please note if your child has sickness and/or diarrhoea they must have 48 hours clear before returning to centre.</a:t>
            </a:r>
            <a:r>
              <a:rPr lang="en-GB" sz="1100" dirty="0">
                <a:solidFill>
                  <a:srgbClr val="FF0000"/>
                </a:solidFill>
                <a:latin typeface="Comic Sans MS" panose="030F0702030302020204" pitchFamily="66" charset="0"/>
              </a:rPr>
              <a:t>   </a:t>
            </a:r>
            <a:r>
              <a:rPr lang="en-GB" sz="1100" dirty="0">
                <a:solidFill>
                  <a:schemeClr val="tx1"/>
                </a:solidFill>
                <a:latin typeface="Comic Sans MS" panose="030F0702030302020204" pitchFamily="66" charset="0"/>
              </a:rPr>
              <a:t>Should your child suffer from a recurring medical condition or allergy e.g. eczema, hay fever, nut allergy or asthma, we ask that you inform staff of any symptoms your child experiences and how these are normally dealt with.</a:t>
            </a:r>
            <a:r>
              <a:rPr lang="en-GB" sz="1100" b="1" u="sng" dirty="0">
                <a:solidFill>
                  <a:schemeClr val="tx1"/>
                </a:solidFill>
                <a:latin typeface="Comic Sans MS" panose="030F0702030302020204" pitchFamily="66" charset="0"/>
              </a:rPr>
              <a:t> </a:t>
            </a:r>
            <a:br>
              <a:rPr lang="en-GB" sz="1100" b="1" u="sng" dirty="0">
                <a:solidFill>
                  <a:schemeClr val="tx1"/>
                </a:solidFill>
                <a:latin typeface="Comic Sans MS" panose="030F0702030302020204" pitchFamily="66" charset="0"/>
              </a:rPr>
            </a:br>
            <a:br>
              <a:rPr lang="en-GB" sz="1100" b="1" u="sng" dirty="0">
                <a:solidFill>
                  <a:schemeClr val="tx1"/>
                </a:solidFill>
                <a:latin typeface="Comic Sans MS" panose="030F0702030302020204" pitchFamily="66" charset="0"/>
              </a:rPr>
            </a:br>
            <a:r>
              <a:rPr lang="en-GB" sz="1100" b="1" dirty="0">
                <a:solidFill>
                  <a:schemeClr val="tx1"/>
                </a:solidFill>
                <a:latin typeface="Comic Sans MS" panose="030F0702030302020204" pitchFamily="66" charset="0"/>
              </a:rPr>
              <a:t>Medicines</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Centre staff can only administer medication prescribed by a doctor.  All medication (including medication for illness such as epilepsy or asthma etc.) should have the prescription label showing the child’s name, clear instructions of dosage and a signed consent form from the parents/carers stating what dose is to be administered.  </a:t>
            </a:r>
            <a:r>
              <a:rPr lang="en-GB" sz="1100" b="1" dirty="0">
                <a:solidFill>
                  <a:schemeClr val="tx1"/>
                </a:solidFill>
                <a:latin typeface="Comic Sans MS" panose="030F0702030302020204" pitchFamily="66" charset="0"/>
              </a:rPr>
              <a:t>Staff are unable to give the first dose of a new medication</a:t>
            </a:r>
            <a:r>
              <a:rPr lang="en-GB" sz="1100" dirty="0">
                <a:solidFill>
                  <a:schemeClr val="tx1"/>
                </a:solidFill>
                <a:latin typeface="Comic Sans MS" panose="030F0702030302020204" pitchFamily="66" charset="0"/>
              </a:rPr>
              <a:t>.  Parents/carers must give the first dose to ensure the child does not have an adverse reaction. After the first dose has been given at home, staff will be vigilant when administering a second dose of a new medication as this is when a more serious reaction could occur.  Ideally parents/carers should give the first 2 doses of a new medication prior to centre staff administering.</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Medicines should be handed to an appropriate member of staff.  All medication will be stored out of reach of children and in their own box. Medication requiring to be stored in the fridge out-with the playroom therefore please remember to ask for it at the end of the day. Your child’s medication will be signed in and out daily by both parent/carer and member of staff.  Medication will only be administered by a permanent member of staff.   All medication will be double checked by another member of staff before being administered to the child.</a:t>
            </a:r>
            <a:br>
              <a:rPr lang="en-GB" sz="1100" dirty="0">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endParaRPr lang="en-GB" sz="1100" dirty="0">
              <a:solidFill>
                <a:schemeClr val="tx1"/>
              </a:solidFill>
              <a:latin typeface="Comic Sans MS" panose="030F0702030302020204" pitchFamily="66" charset="0"/>
            </a:endParaRPr>
          </a:p>
        </p:txBody>
      </p:sp>
    </p:spTree>
    <p:extLst>
      <p:ext uri="{BB962C8B-B14F-4D97-AF65-F5344CB8AC3E}">
        <p14:creationId xmlns:p14="http://schemas.microsoft.com/office/powerpoint/2010/main" val="2147652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13781"/>
            <a:ext cx="5162549" cy="9225493"/>
          </a:xfrm>
        </p:spPr>
        <p:txBody>
          <a:bodyPr>
            <a:noAutofit/>
          </a:bodyPr>
          <a:lstStyle/>
          <a:p>
            <a:pPr>
              <a:spcBef>
                <a:spcPts val="750"/>
              </a:spcBef>
            </a:pPr>
            <a:r>
              <a:rPr lang="en-GB" sz="1100" b="1" dirty="0">
                <a:solidFill>
                  <a:schemeClr val="tx1"/>
                </a:solidFill>
                <a:latin typeface="Comic Sans MS" panose="030F0702030302020204" pitchFamily="66" charset="0"/>
              </a:rPr>
              <a:t>Medicine – cont’d</a:t>
            </a:r>
            <a:br>
              <a:rPr lang="en-GB" sz="1100" b="1"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r>
              <a:rPr lang="en-GB" sz="1100" b="1" dirty="0">
                <a:solidFill>
                  <a:schemeClr val="tx1"/>
                </a:solidFill>
                <a:latin typeface="Comic Sans MS" panose="030F0702030302020204" pitchFamily="66" charset="0"/>
              </a:rPr>
              <a:t>Medical Care Plans</a:t>
            </a:r>
            <a:br>
              <a:rPr lang="en-GB" sz="1100" dirty="0">
                <a:solidFill>
                  <a:schemeClr val="tx1"/>
                </a:solidFill>
                <a:latin typeface="Comic Sans MS" panose="030F0702030302020204" pitchFamily="66" charset="0"/>
              </a:rPr>
            </a:br>
            <a:r>
              <a:rPr lang="en-GB" sz="1100" b="1"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Some children who have medical conditions may require a medical care plan. This will be completed by a senior member of staff in partnership with parents/carers and other relevant health professionals. The medical care plan will be available in your child’s playroom at all times and will be updated regularly. If your child has any changes to medication, please inform us immediately.</a:t>
            </a:r>
            <a:br>
              <a:rPr lang="en-GB" sz="1100"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r>
              <a:rPr lang="en-GB" sz="1100" b="1" dirty="0">
                <a:solidFill>
                  <a:schemeClr val="tx1"/>
                </a:solidFill>
                <a:latin typeface="Comic Sans MS" panose="030F0702030302020204" pitchFamily="66" charset="0"/>
              </a:rPr>
              <a:t>Choking</a:t>
            </a:r>
            <a:br>
              <a:rPr lang="en-GB" sz="1100" b="1"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In the interest of children’s safety can we request that children </a:t>
            </a:r>
            <a:r>
              <a:rPr lang="en-GB" sz="1100" b="1" dirty="0">
                <a:solidFill>
                  <a:schemeClr val="tx1"/>
                </a:solidFill>
                <a:latin typeface="Comic Sans MS" panose="030F0702030302020204" pitchFamily="66" charset="0"/>
              </a:rPr>
              <a:t>do not</a:t>
            </a:r>
            <a:r>
              <a:rPr lang="en-GB" sz="1100" dirty="0">
                <a:solidFill>
                  <a:schemeClr val="tx1"/>
                </a:solidFill>
                <a:latin typeface="Comic Sans MS" panose="030F0702030302020204" pitchFamily="66" charset="0"/>
              </a:rPr>
              <a:t> bring small toys, balloons, lollipops etc. as they are choking hazards.</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b="1" dirty="0">
                <a:solidFill>
                  <a:schemeClr val="tx1"/>
                </a:solidFill>
                <a:latin typeface="Comic Sans MS" panose="030F0702030302020204" pitchFamily="66" charset="0"/>
              </a:rPr>
              <a:t>Child Protection</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We adhere to Falkirk Council’s Child Protection Policy and have a duty to follow the Procedures for reporting any cause for concern regarding any child. It is therefore advised that you explain to staff any suspicious looking injuries.  We are well aware of everyday bruising and do not mean to cause alarm but we must follow policies to protect children.</a:t>
            </a:r>
            <a:br>
              <a:rPr lang="en-GB" sz="1100"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b="1"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b="1" u="sng"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endParaRPr lang="en-GB" sz="1100" dirty="0">
              <a:solidFill>
                <a:schemeClr val="tx1"/>
              </a:solidFill>
              <a:latin typeface="Comic Sans MS" panose="030F0702030302020204" pitchFamily="66"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835207625"/>
              </p:ext>
            </p:extLst>
          </p:nvPr>
        </p:nvGraphicFramePr>
        <p:xfrm>
          <a:off x="231432" y="592959"/>
          <a:ext cx="5007318" cy="4490720"/>
        </p:xfrm>
        <a:graphic>
          <a:graphicData uri="http://schemas.openxmlformats.org/drawingml/2006/table">
            <a:tbl>
              <a:tblPr firstRow="1" bandRow="1">
                <a:tableStyleId>{5C22544A-7EE6-4342-B048-85BDC9FD1C3A}</a:tableStyleId>
              </a:tblPr>
              <a:tblGrid>
                <a:gridCol w="2187918">
                  <a:extLst>
                    <a:ext uri="{9D8B030D-6E8A-4147-A177-3AD203B41FA5}">
                      <a16:colId xmlns:a16="http://schemas.microsoft.com/office/drawing/2014/main" val="1873279209"/>
                    </a:ext>
                  </a:extLst>
                </a:gridCol>
                <a:gridCol w="2819400">
                  <a:extLst>
                    <a:ext uri="{9D8B030D-6E8A-4147-A177-3AD203B41FA5}">
                      <a16:colId xmlns:a16="http://schemas.microsoft.com/office/drawing/2014/main" val="618325884"/>
                    </a:ext>
                  </a:extLst>
                </a:gridCol>
              </a:tblGrid>
              <a:tr h="370840">
                <a:tc>
                  <a:txBody>
                    <a:bodyPr/>
                    <a:lstStyle/>
                    <a:p>
                      <a:r>
                        <a:rPr lang="en-GB" sz="1100" dirty="0">
                          <a:solidFill>
                            <a:schemeClr val="tx1"/>
                          </a:solidFill>
                          <a:latin typeface="Comic Sans MS" panose="030F0702030302020204" pitchFamily="66" charset="0"/>
                        </a:rPr>
                        <a:t>Infection</a:t>
                      </a:r>
                      <a:r>
                        <a:rPr lang="en-GB" sz="1100" baseline="0" dirty="0">
                          <a:solidFill>
                            <a:schemeClr val="tx1"/>
                          </a:solidFill>
                          <a:latin typeface="Comic Sans MS" panose="030F0702030302020204" pitchFamily="66" charset="0"/>
                        </a:rPr>
                        <a:t> or Symptom's</a:t>
                      </a:r>
                      <a:endParaRPr lang="en-GB" sz="1100" dirty="0">
                        <a:solidFill>
                          <a:schemeClr val="tx1"/>
                        </a:solidFill>
                        <a:latin typeface="Comic Sans MS" panose="030F0702030302020204"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100" dirty="0">
                          <a:solidFill>
                            <a:schemeClr val="tx1"/>
                          </a:solidFill>
                          <a:latin typeface="Comic Sans MS" panose="030F0702030302020204" pitchFamily="66" charset="0"/>
                        </a:rPr>
                        <a:t>Recommended Exclusion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83243231"/>
                  </a:ext>
                </a:extLst>
              </a:tr>
              <a:tr h="370840">
                <a:tc>
                  <a:txBody>
                    <a:bodyPr/>
                    <a:lstStyle/>
                    <a:p>
                      <a:r>
                        <a:rPr lang="en-GB" sz="1100" dirty="0">
                          <a:solidFill>
                            <a:schemeClr val="tx1"/>
                          </a:solidFill>
                          <a:latin typeface="Comic Sans MS" panose="030F0702030302020204" pitchFamily="66" charset="0"/>
                        </a:rPr>
                        <a:t>Chickenpox</a:t>
                      </a:r>
                      <a:r>
                        <a:rPr lang="en-GB" sz="1100" baseline="0" dirty="0">
                          <a:solidFill>
                            <a:schemeClr val="tx1"/>
                          </a:solidFill>
                          <a:latin typeface="Comic Sans MS" panose="030F0702030302020204" pitchFamily="66" charset="0"/>
                        </a:rPr>
                        <a:t> </a:t>
                      </a:r>
                    </a:p>
                    <a:p>
                      <a:r>
                        <a:rPr lang="en-GB" sz="1100" baseline="0" dirty="0">
                          <a:solidFill>
                            <a:schemeClr val="tx1"/>
                          </a:solidFill>
                          <a:latin typeface="Comic Sans MS" panose="030F0702030302020204" pitchFamily="66" charset="0"/>
                        </a:rPr>
                        <a:t>(Varicella Zoster)</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100" dirty="0">
                          <a:solidFill>
                            <a:schemeClr val="tx1"/>
                          </a:solidFill>
                          <a:latin typeface="Comic Sans MS" panose="030F0702030302020204" pitchFamily="66" charset="0"/>
                        </a:rPr>
                        <a:t>Until all vesicles have crusted over (usually 5 days)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11462759"/>
                  </a:ext>
                </a:extLst>
              </a:tr>
              <a:tr h="370840">
                <a:tc>
                  <a:txBody>
                    <a:bodyPr/>
                    <a:lstStyle/>
                    <a:p>
                      <a:r>
                        <a:rPr lang="en-GB" sz="1100" dirty="0">
                          <a:solidFill>
                            <a:schemeClr val="tx1"/>
                          </a:solidFill>
                          <a:latin typeface="Comic Sans MS" panose="030F0702030302020204" pitchFamily="66" charset="0"/>
                        </a:rPr>
                        <a:t>Hand Foot and Mouth</a:t>
                      </a:r>
                    </a:p>
                    <a:p>
                      <a:r>
                        <a:rPr lang="en-GB" sz="1100" dirty="0">
                          <a:solidFill>
                            <a:schemeClr val="tx1"/>
                          </a:solidFill>
                          <a:latin typeface="Comic Sans MS" panose="030F0702030302020204" pitchFamily="66" charset="0"/>
                        </a:rPr>
                        <a:t>(Coxsackie)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100" dirty="0">
                          <a:solidFill>
                            <a:schemeClr val="tx1"/>
                          </a:solidFill>
                          <a:latin typeface="Comic Sans MS" panose="030F0702030302020204" pitchFamily="66" charset="0"/>
                        </a:rPr>
                        <a:t>None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55497377"/>
                  </a:ext>
                </a:extLst>
              </a:tr>
              <a:tr h="370840">
                <a:tc>
                  <a:txBody>
                    <a:bodyPr/>
                    <a:lstStyle/>
                    <a:p>
                      <a:r>
                        <a:rPr lang="en-GB" sz="1100" dirty="0">
                          <a:solidFill>
                            <a:schemeClr val="tx1"/>
                          </a:solidFill>
                          <a:latin typeface="Comic Sans MS" panose="030F0702030302020204" pitchFamily="66" charset="0"/>
                        </a:rPr>
                        <a:t>Impetigo </a:t>
                      </a:r>
                    </a:p>
                    <a:p>
                      <a:r>
                        <a:rPr lang="en-GB" sz="1100" dirty="0">
                          <a:solidFill>
                            <a:schemeClr val="tx1"/>
                          </a:solidFill>
                          <a:latin typeface="Comic Sans MS" panose="030F0702030302020204" pitchFamily="66" charset="0"/>
                        </a:rPr>
                        <a:t>(Streptococcal</a:t>
                      </a:r>
                      <a:r>
                        <a:rPr lang="en-GB" sz="1100" baseline="0" dirty="0">
                          <a:solidFill>
                            <a:schemeClr val="tx1"/>
                          </a:solidFill>
                          <a:latin typeface="Comic Sans MS" panose="030F0702030302020204" pitchFamily="66" charset="0"/>
                        </a:rPr>
                        <a:t> Group A skin infection)</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100" dirty="0">
                          <a:solidFill>
                            <a:schemeClr val="tx1"/>
                          </a:solidFill>
                          <a:latin typeface="Comic Sans MS" panose="030F0702030302020204" pitchFamily="66" charset="0"/>
                        </a:rPr>
                        <a:t>Until</a:t>
                      </a:r>
                      <a:r>
                        <a:rPr lang="en-GB" sz="1100" baseline="0" dirty="0">
                          <a:solidFill>
                            <a:schemeClr val="tx1"/>
                          </a:solidFill>
                          <a:latin typeface="Comic Sans MS" panose="030F0702030302020204" pitchFamily="66" charset="0"/>
                        </a:rPr>
                        <a:t> lesions are crusted or healed or 48 hours after starting antibiotics</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8904522"/>
                  </a:ext>
                </a:extLst>
              </a:tr>
              <a:tr h="370840">
                <a:tc>
                  <a:txBody>
                    <a:bodyPr/>
                    <a:lstStyle/>
                    <a:p>
                      <a:r>
                        <a:rPr lang="en-GB" sz="1100" dirty="0">
                          <a:solidFill>
                            <a:schemeClr val="tx1"/>
                          </a:solidFill>
                          <a:latin typeface="Comic Sans MS" panose="030F0702030302020204" pitchFamily="66" charset="0"/>
                        </a:rPr>
                        <a:t>Scarlet</a:t>
                      </a:r>
                      <a:r>
                        <a:rPr lang="en-GB" sz="1100" baseline="0" dirty="0">
                          <a:solidFill>
                            <a:schemeClr val="tx1"/>
                          </a:solidFill>
                          <a:latin typeface="Comic Sans MS" panose="030F0702030302020204" pitchFamily="66" charset="0"/>
                        </a:rPr>
                        <a:t> Fever</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100" dirty="0">
                          <a:solidFill>
                            <a:schemeClr val="tx1"/>
                          </a:solidFill>
                          <a:latin typeface="Comic Sans MS" panose="030F0702030302020204" pitchFamily="66" charset="0"/>
                        </a:rPr>
                        <a:t>Child can return 24 hours after starting appropriate</a:t>
                      </a:r>
                      <a:r>
                        <a:rPr lang="en-GB" sz="1100" baseline="0" dirty="0">
                          <a:solidFill>
                            <a:schemeClr val="tx1"/>
                          </a:solidFill>
                          <a:latin typeface="Comic Sans MS" panose="030F0702030302020204" pitchFamily="66" charset="0"/>
                        </a:rPr>
                        <a:t> antibiotic treatment</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4676164"/>
                  </a:ext>
                </a:extLst>
              </a:tr>
              <a:tr h="370840">
                <a:tc>
                  <a:txBody>
                    <a:bodyPr/>
                    <a:lstStyle/>
                    <a:p>
                      <a:r>
                        <a:rPr lang="en-GB" sz="1100" dirty="0">
                          <a:solidFill>
                            <a:schemeClr val="tx1"/>
                          </a:solidFill>
                          <a:latin typeface="Comic Sans MS" panose="030F0702030302020204" pitchFamily="66" charset="0"/>
                        </a:rPr>
                        <a:t>Slapped Cheek/Fifth Disease</a:t>
                      </a:r>
                      <a:r>
                        <a:rPr lang="en-GB" sz="1100" baseline="0" dirty="0">
                          <a:solidFill>
                            <a:schemeClr val="tx1"/>
                          </a:solidFill>
                          <a:latin typeface="Comic Sans MS" panose="030F0702030302020204" pitchFamily="66" charset="0"/>
                        </a:rPr>
                        <a:t> (Parvovirus B19)</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100" dirty="0">
                          <a:solidFill>
                            <a:schemeClr val="tx1"/>
                          </a:solidFill>
                          <a:latin typeface="Comic Sans MS" panose="030F0702030302020204" pitchFamily="66" charset="0"/>
                        </a:rPr>
                        <a:t>None (once</a:t>
                      </a:r>
                      <a:r>
                        <a:rPr lang="en-GB" sz="1100" baseline="0" dirty="0">
                          <a:solidFill>
                            <a:schemeClr val="tx1"/>
                          </a:solidFill>
                          <a:latin typeface="Comic Sans MS" panose="030F0702030302020204" pitchFamily="66" charset="0"/>
                        </a:rPr>
                        <a:t> rash has developed)</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70178114"/>
                  </a:ext>
                </a:extLst>
              </a:tr>
              <a:tr h="370840">
                <a:tc>
                  <a:txBody>
                    <a:bodyPr/>
                    <a:lstStyle/>
                    <a:p>
                      <a:r>
                        <a:rPr lang="en-GB" sz="1100" dirty="0">
                          <a:solidFill>
                            <a:schemeClr val="tx1"/>
                          </a:solidFill>
                          <a:latin typeface="Comic Sans MS" panose="030F0702030302020204" pitchFamily="66" charset="0"/>
                        </a:rPr>
                        <a:t>Diarrhoea and/or Vomiting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100" dirty="0">
                          <a:solidFill>
                            <a:schemeClr val="tx1"/>
                          </a:solidFill>
                          <a:latin typeface="Comic Sans MS" panose="030F0702030302020204" pitchFamily="66" charset="0"/>
                        </a:rPr>
                        <a:t>48 hours from last episode of diarrhoea or vomiting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78495916"/>
                  </a:ext>
                </a:extLst>
              </a:tr>
              <a:tr h="370840">
                <a:tc>
                  <a:txBody>
                    <a:bodyPr/>
                    <a:lstStyle/>
                    <a:p>
                      <a:r>
                        <a:rPr lang="en-GB" sz="1100" dirty="0">
                          <a:solidFill>
                            <a:schemeClr val="tx1"/>
                          </a:solidFill>
                          <a:latin typeface="Comic Sans MS" panose="030F0702030302020204" pitchFamily="66" charset="0"/>
                        </a:rPr>
                        <a:t>Flu </a:t>
                      </a:r>
                    </a:p>
                    <a:p>
                      <a:r>
                        <a:rPr lang="en-GB" sz="1100" dirty="0">
                          <a:solidFill>
                            <a:schemeClr val="tx1"/>
                          </a:solidFill>
                          <a:latin typeface="Comic Sans MS" panose="030F0702030302020204" pitchFamily="66" charset="0"/>
                        </a:rPr>
                        <a:t>(Influenza)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100" dirty="0">
                          <a:solidFill>
                            <a:schemeClr val="tx1"/>
                          </a:solidFill>
                          <a:latin typeface="Comic Sans MS" panose="030F0702030302020204" pitchFamily="66" charset="0"/>
                        </a:rPr>
                        <a:t>Until recovered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6952847"/>
                  </a:ext>
                </a:extLst>
              </a:tr>
              <a:tr h="370840">
                <a:tc>
                  <a:txBody>
                    <a:bodyPr/>
                    <a:lstStyle/>
                    <a:p>
                      <a:r>
                        <a:rPr lang="en-GB" sz="1100" dirty="0">
                          <a:solidFill>
                            <a:schemeClr val="tx1"/>
                          </a:solidFill>
                          <a:latin typeface="Comic Sans MS" panose="030F0702030302020204" pitchFamily="66" charset="0"/>
                        </a:rPr>
                        <a:t>Whooping Cough </a:t>
                      </a:r>
                    </a:p>
                    <a:p>
                      <a:r>
                        <a:rPr lang="en-GB" sz="1100" dirty="0">
                          <a:solidFill>
                            <a:schemeClr val="tx1"/>
                          </a:solidFill>
                          <a:latin typeface="Comic Sans MS" panose="030F0702030302020204" pitchFamily="66" charset="0"/>
                        </a:rPr>
                        <a:t>(Pertussis)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100" dirty="0">
                          <a:solidFill>
                            <a:schemeClr val="tx1"/>
                          </a:solidFill>
                          <a:latin typeface="Comic Sans MS" panose="030F0702030302020204" pitchFamily="66" charset="0"/>
                        </a:rPr>
                        <a:t>48 hours</a:t>
                      </a:r>
                      <a:r>
                        <a:rPr lang="en-GB" sz="1100" baseline="0" dirty="0">
                          <a:solidFill>
                            <a:schemeClr val="tx1"/>
                          </a:solidFill>
                          <a:latin typeface="Comic Sans MS" panose="030F0702030302020204" pitchFamily="66" charset="0"/>
                        </a:rPr>
                        <a:t> from starting antibiotic treatment or 21 days from onset of illness if no antibiotic treatment</a:t>
                      </a:r>
                      <a:endParaRPr lang="en-GB" sz="11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21809491"/>
                  </a:ext>
                </a:extLst>
              </a:tr>
              <a:tr h="370840">
                <a:tc>
                  <a:txBody>
                    <a:bodyPr/>
                    <a:lstStyle/>
                    <a:p>
                      <a:r>
                        <a:rPr lang="en-GB" sz="1100" dirty="0">
                          <a:solidFill>
                            <a:schemeClr val="tx1"/>
                          </a:solidFill>
                          <a:latin typeface="Comic Sans MS" panose="030F0702030302020204" pitchFamily="66" charset="0"/>
                        </a:rPr>
                        <a:t>Conjunctivitis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100" dirty="0">
                          <a:solidFill>
                            <a:schemeClr val="tx1"/>
                          </a:solidFill>
                          <a:latin typeface="Comic Sans MS" panose="030F0702030302020204" pitchFamily="66" charset="0"/>
                        </a:rPr>
                        <a:t>None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9831265"/>
                  </a:ext>
                </a:extLst>
              </a:tr>
            </a:tbl>
          </a:graphicData>
        </a:graphic>
      </p:graphicFrame>
    </p:spTree>
    <p:extLst>
      <p:ext uri="{BB962C8B-B14F-4D97-AF65-F5344CB8AC3E}">
        <p14:creationId xmlns:p14="http://schemas.microsoft.com/office/powerpoint/2010/main" val="4102434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13781"/>
            <a:ext cx="5162549" cy="9225493"/>
          </a:xfrm>
        </p:spPr>
        <p:txBody>
          <a:bodyPr>
            <a:noAutofit/>
          </a:bodyPr>
          <a:lstStyle/>
          <a:p>
            <a:pPr>
              <a:spcBef>
                <a:spcPts val="750"/>
              </a:spcBef>
            </a:pPr>
            <a:r>
              <a:rPr lang="en-GB" sz="1100" b="1" dirty="0">
                <a:solidFill>
                  <a:schemeClr val="tx1"/>
                </a:solidFill>
                <a:latin typeface="Comic Sans MS" panose="030F0702030302020204" pitchFamily="66" charset="0"/>
              </a:rPr>
              <a:t>Confidentiality</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At all times this is adhered to with all members of staff – therefore anything discussed between parents/carers and staff is in confidence.   If confidential information is passed onto a member of staff it is their duty to inform senior management.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Depending on the nature of the confidential information e.g. Child Protection, it may be deemed appropriate to pass that information on to a more appropriate person.   You will be advised of this where possible.</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b="1" dirty="0">
                <a:solidFill>
                  <a:schemeClr val="tx1"/>
                </a:solidFill>
                <a:latin typeface="Comic Sans MS" panose="030F0702030302020204" pitchFamily="66" charset="0"/>
              </a:rPr>
              <a:t>Absences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It is now </a:t>
            </a:r>
            <a:r>
              <a:rPr lang="en-GB" sz="1100" b="1" dirty="0">
                <a:solidFill>
                  <a:schemeClr val="tx1"/>
                </a:solidFill>
                <a:latin typeface="Comic Sans MS" panose="030F0702030302020204" pitchFamily="66" charset="0"/>
              </a:rPr>
              <a:t>Falkirk Council’s policy</a:t>
            </a:r>
            <a:r>
              <a:rPr lang="en-GB" sz="1100" dirty="0">
                <a:solidFill>
                  <a:schemeClr val="tx1"/>
                </a:solidFill>
                <a:latin typeface="Comic Sans MS" panose="030F0702030302020204" pitchFamily="66" charset="0"/>
              </a:rPr>
              <a:t> that if your child is going to be absent from the centre </a:t>
            </a:r>
            <a:r>
              <a:rPr lang="en-GB" sz="1100" b="1" dirty="0">
                <a:solidFill>
                  <a:schemeClr val="tx1"/>
                </a:solidFill>
                <a:latin typeface="Comic Sans MS" panose="030F0702030302020204" pitchFamily="66" charset="0"/>
              </a:rPr>
              <a:t>you must telephone us</a:t>
            </a:r>
            <a:r>
              <a:rPr lang="en-GB" sz="1100" dirty="0">
                <a:solidFill>
                  <a:schemeClr val="tx1"/>
                </a:solidFill>
                <a:latin typeface="Comic Sans MS" panose="030F0702030302020204" pitchFamily="66" charset="0"/>
              </a:rPr>
              <a:t>.   If we do not hear from you, </a:t>
            </a:r>
            <a:r>
              <a:rPr lang="en-GB" sz="1100" b="1" dirty="0">
                <a:solidFill>
                  <a:schemeClr val="tx1"/>
                </a:solidFill>
                <a:latin typeface="Comic Sans MS" panose="030F0702030302020204" pitchFamily="66" charset="0"/>
              </a:rPr>
              <a:t>we will contact you</a:t>
            </a:r>
            <a:r>
              <a:rPr lang="en-GB" sz="1100" dirty="0">
                <a:solidFill>
                  <a:schemeClr val="tx1"/>
                </a:solidFill>
                <a:latin typeface="Comic Sans MS" panose="030F0702030302020204" pitchFamily="66" charset="0"/>
              </a:rPr>
              <a:t>.   For contact in an emergency it is also important that you inform staff if you will not be at your usual contact number during centre hours (e.g. if you should have a day off work or training etc.).</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b="1" dirty="0">
                <a:solidFill>
                  <a:schemeClr val="tx1"/>
                </a:solidFill>
                <a:latin typeface="Comic Sans MS" panose="030F0702030302020204" pitchFamily="66" charset="0"/>
              </a:rPr>
              <a:t>Sunscreen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As we all know it is important to protect from exposure to the sun not only to avoid sunburn in early life but also to protect against skin cancer in adult life.  During the warmer months it is advisable that you provide a sun hat with your child’s name on and that their shoulders are covered at all times. Please make sure they have sun cream applied before arriving for their session and we will reapply throughout the day.  We have a supply of sun cream at nursery but if you would prefer we use your own, please clearly label the bottle with your child’s name before handing it over to staff.  It is our policy not to allow children outdoors without sun cream being applied.  We also recommend children play indoors between 11 am and 3 pm on very hot days.</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b="1" dirty="0">
                <a:solidFill>
                  <a:schemeClr val="tx1"/>
                </a:solidFill>
                <a:latin typeface="Comic Sans MS" panose="030F0702030302020204" pitchFamily="66" charset="0"/>
              </a:rPr>
              <a:t>Head Lice</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This is an intermittent problem and we will give you regular reminders but </a:t>
            </a:r>
            <a:r>
              <a:rPr lang="en-GB" sz="1100" b="1" dirty="0">
                <a:solidFill>
                  <a:schemeClr val="tx1"/>
                </a:solidFill>
                <a:latin typeface="Comic Sans MS" panose="030F0702030302020204" pitchFamily="66" charset="0"/>
              </a:rPr>
              <a:t>we do recommend that a weekly head check is carried out. </a:t>
            </a:r>
            <a:r>
              <a:rPr lang="en-GB" sz="1100" dirty="0">
                <a:solidFill>
                  <a:schemeClr val="tx1"/>
                </a:solidFill>
                <a:latin typeface="Comic Sans MS" panose="030F0702030302020204" pitchFamily="66" charset="0"/>
              </a:rPr>
              <a:t>For further information and advice, please speak to your child’s Keyworker or Health Visitor.</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b="1" dirty="0">
                <a:solidFill>
                  <a:schemeClr val="tx1"/>
                </a:solidFill>
                <a:latin typeface="Comic Sans MS" panose="030F0702030302020204" pitchFamily="66" charset="0"/>
              </a:rPr>
              <a:t>Breast Feeding</a:t>
            </a:r>
            <a:br>
              <a:rPr lang="en-GB" sz="1100" dirty="0">
                <a:solidFill>
                  <a:schemeClr val="tx1"/>
                </a:solidFill>
                <a:latin typeface="Comic Sans MS" panose="030F0702030302020204" pitchFamily="66" charset="0"/>
              </a:rPr>
            </a:br>
            <a:r>
              <a:rPr lang="en-GB" sz="1100" b="1"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We are a breast feeding friendly centre, have a suitable room for breast feeding and we also have the facility to store expressed breast milk. </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b="1"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endParaRPr lang="en-GB" sz="1100" dirty="0">
              <a:solidFill>
                <a:schemeClr val="tx1"/>
              </a:solidFill>
              <a:latin typeface="Comic Sans MS" panose="030F0702030302020204" pitchFamily="66" charset="0"/>
            </a:endParaRPr>
          </a:p>
        </p:txBody>
      </p:sp>
    </p:spTree>
    <p:extLst>
      <p:ext uri="{BB962C8B-B14F-4D97-AF65-F5344CB8AC3E}">
        <p14:creationId xmlns:p14="http://schemas.microsoft.com/office/powerpoint/2010/main" val="7196392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13781"/>
            <a:ext cx="5162549" cy="9225493"/>
          </a:xfrm>
        </p:spPr>
        <p:txBody>
          <a:bodyPr>
            <a:noAutofit/>
          </a:bodyPr>
          <a:lstStyle/>
          <a:p>
            <a:br>
              <a:rPr lang="en-GB" sz="1100" dirty="0">
                <a:solidFill>
                  <a:schemeClr val="tx1"/>
                </a:solidFill>
                <a:latin typeface="Comic Sans MS" panose="030F0702030302020204" pitchFamily="66" charset="0"/>
              </a:rPr>
            </a:br>
            <a:r>
              <a:rPr lang="en-GB" sz="1100" b="1" dirty="0">
                <a:solidFill>
                  <a:schemeClr val="tx1"/>
                </a:solidFill>
                <a:latin typeface="Comic Sans MS" panose="030F0702030302020204" pitchFamily="66" charset="0"/>
              </a:rPr>
              <a:t>Website/Bluesky/Centre Newsletter</a:t>
            </a:r>
            <a:br>
              <a:rPr lang="en-GB" sz="1100" dirty="0">
                <a:solidFill>
                  <a:schemeClr val="tx1"/>
                </a:solidFill>
                <a:latin typeface="Comic Sans MS" panose="030F0702030302020204" pitchFamily="66" charset="0"/>
              </a:rPr>
            </a:br>
            <a:r>
              <a:rPr lang="en-GB" sz="1100" b="1"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u="sng" dirty="0">
                <a:solidFill>
                  <a:schemeClr val="tx1"/>
                </a:solidFill>
                <a:latin typeface="Comic Sans MS" panose="030F0702030302020204" pitchFamily="66" charset="0"/>
                <a:hlinkClick r:id="rId2"/>
              </a:rPr>
              <a:t>www.inchlairelcc.co.uk</a:t>
            </a:r>
            <a:r>
              <a:rPr lang="en-GB" sz="1100" u="sng" dirty="0">
                <a:solidFill>
                  <a:schemeClr val="tx1"/>
                </a:solidFill>
                <a:latin typeface="Comic Sans MS" panose="030F0702030302020204" pitchFamily="66" charset="0"/>
              </a:rPr>
              <a:t> </a:t>
            </a:r>
            <a:br>
              <a:rPr lang="en-GB" sz="1100" u="sng"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In an effort to keep families up to date with ‘centre life’ we have a website which will give you up to date and current information with regards to experiences that children are participating in, inspection reports, closure dates.</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Our newsletter ‘Nursery Times’ comes out monthly and can also download this from the website. The newsletter is emailed to parents/carers at the beginning of the month, paper copies are also available.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We are also on </a:t>
            </a:r>
            <a:r>
              <a:rPr lang="en-GB" sz="1100" dirty="0">
                <a:solidFill>
                  <a:srgbClr val="92D050"/>
                </a:solidFill>
                <a:latin typeface="Comic Sans MS" panose="030F0702030302020204" pitchFamily="66" charset="0"/>
              </a:rPr>
              <a:t>Bluesky, @</a:t>
            </a:r>
            <a:r>
              <a:rPr lang="en-GB" sz="1100" dirty="0" err="1">
                <a:solidFill>
                  <a:srgbClr val="92D050"/>
                </a:solidFill>
                <a:latin typeface="Comic Sans MS" panose="030F0702030302020204" pitchFamily="66" charset="0"/>
              </a:rPr>
              <a:t>inchlairelcc</a:t>
            </a:r>
            <a:r>
              <a:rPr lang="en-GB" sz="1100" dirty="0">
                <a:solidFill>
                  <a:srgbClr val="92D050"/>
                </a:solidFill>
                <a:latin typeface="Comic Sans MS" panose="030F0702030302020204" pitchFamily="66" charset="0"/>
              </a:rPr>
              <a:t> </a:t>
            </a:r>
            <a:r>
              <a:rPr lang="en-GB" sz="1100" dirty="0">
                <a:solidFill>
                  <a:schemeClr val="tx1"/>
                </a:solidFill>
                <a:latin typeface="Comic Sans MS" panose="030F0702030302020204" pitchFamily="66" charset="0"/>
              </a:rPr>
              <a:t>our website has the link on the home page. </a:t>
            </a:r>
            <a:br>
              <a:rPr lang="en-GB" sz="1100" dirty="0">
                <a:solidFill>
                  <a:schemeClr val="tx1"/>
                </a:solidFill>
                <a:latin typeface="Comic Sans MS" panose="030F0702030302020204" pitchFamily="66" charset="0"/>
              </a:rPr>
            </a:br>
            <a:br>
              <a:rPr lang="en-GB" dirty="0"/>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b="1"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b="1" dirty="0">
                <a:solidFill>
                  <a:schemeClr val="tx1"/>
                </a:solidFill>
                <a:latin typeface="Comic Sans MS" panose="030F0702030302020204" pitchFamily="66" charset="0"/>
              </a:rPr>
              <a:t>Bilingual/Interpreter Support Service</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If this service is required, please do not hesitate to speak to a member of staff.  Support staff are available to families and children. Our brochure can also be printed in families first language.</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b="1" dirty="0">
                <a:solidFill>
                  <a:schemeClr val="tx1"/>
                </a:solidFill>
                <a:latin typeface="Comic Sans MS" panose="030F0702030302020204" pitchFamily="66" charset="0"/>
              </a:rPr>
              <a:t>Quality Assurance</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 </a:t>
            </a: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We are reflective of our work practice and striving to improve the service we provide. We review our policies timely &amp; we ask that families help with this. We will display our policies on our website &amp; advise through our newsletter when we have updated them. If you wish to comment, we would welcome your feedback.</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Self-evaluation is also part of our Quality Assurance and we do this in a variety of ways including: audits, questionnaires, consultation etc. We involve children, families, staff and other stakeholders and again we value &amp; appreciate your feedback.</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sz="1100" dirty="0">
                <a:solidFill>
                  <a:schemeClr val="tx1"/>
                </a:solidFill>
                <a:latin typeface="Comic Sans MS" panose="030F0702030302020204" pitchFamily="66" charset="0"/>
              </a:rPr>
              <a:t>If you have a complaint regarding the centre, please speak to a senior member of staff in the first instance. If, however you are not satisfied with the outcome you can make a formal complaint through: - Falkirk Council Complaints Procedure: </a:t>
            </a:r>
            <a:r>
              <a:rPr lang="en-GB" sz="1100" dirty="0"/>
              <a:t>https://www.falkirk.gov.uk/contact-us/complaints-procedure</a:t>
            </a: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r>
              <a:rPr lang="en-GB" dirty="0"/>
              <a:t> </a:t>
            </a:r>
            <a:br>
              <a:rPr lang="en-GB" dirty="0"/>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br>
              <a:rPr lang="en-GB" sz="1100" b="1" dirty="0">
                <a:solidFill>
                  <a:schemeClr val="tx1"/>
                </a:solidFill>
                <a:latin typeface="Comic Sans MS" panose="030F0702030302020204" pitchFamily="66" charset="0"/>
              </a:rPr>
            </a:br>
            <a:br>
              <a:rPr lang="en-GB" sz="1100" dirty="0">
                <a:solidFill>
                  <a:schemeClr val="tx1"/>
                </a:solidFill>
                <a:latin typeface="Comic Sans MS" panose="030F0702030302020204" pitchFamily="66" charset="0"/>
              </a:rPr>
            </a:br>
            <a:endParaRPr lang="en-GB" sz="1100" dirty="0">
              <a:solidFill>
                <a:schemeClr val="tx1"/>
              </a:solidFill>
              <a:latin typeface="Comic Sans MS" panose="030F0702030302020204" pitchFamily="66" charset="0"/>
            </a:endParaRPr>
          </a:p>
        </p:txBody>
      </p:sp>
      <p:sp>
        <p:nvSpPr>
          <p:cNvPr id="3" name="TextBox 2"/>
          <p:cNvSpPr txBox="1"/>
          <p:nvPr/>
        </p:nvSpPr>
        <p:spPr>
          <a:xfrm>
            <a:off x="277680" y="3376771"/>
            <a:ext cx="1961724" cy="430887"/>
          </a:xfrm>
          <a:prstGeom prst="rect">
            <a:avLst/>
          </a:prstGeom>
          <a:noFill/>
          <a:ln w="28575">
            <a:solidFill>
              <a:schemeClr val="accent1"/>
            </a:solidFill>
          </a:ln>
        </p:spPr>
        <p:txBody>
          <a:bodyPr wrap="square" rtlCol="0">
            <a:spAutoFit/>
          </a:bodyPr>
          <a:lstStyle/>
          <a:p>
            <a:pPr algn="ctr"/>
            <a:r>
              <a:rPr lang="en-GB" sz="1100" b="1" dirty="0">
                <a:latin typeface="Comic Sans MS" panose="030F0702030302020204" pitchFamily="66" charset="0"/>
              </a:rPr>
              <a:t>Falkirk Council</a:t>
            </a:r>
          </a:p>
          <a:p>
            <a:pPr algn="ctr"/>
            <a:r>
              <a:rPr lang="en-GB" sz="1100" b="1" dirty="0">
                <a:latin typeface="Comic Sans MS" panose="030F0702030302020204" pitchFamily="66" charset="0"/>
              </a:rPr>
              <a:t>School Holiday Dates</a:t>
            </a: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26539" b="23462"/>
          <a:stretch/>
        </p:blipFill>
        <p:spPr>
          <a:xfrm>
            <a:off x="2477717" y="2898433"/>
            <a:ext cx="1278737" cy="1383659"/>
          </a:xfrm>
          <a:prstGeom prst="rect">
            <a:avLst/>
          </a:prstGeom>
          <a:ln w="28575">
            <a:solidFill>
              <a:schemeClr val="accent1"/>
            </a:solidFill>
          </a:ln>
        </p:spPr>
      </p:pic>
    </p:spTree>
    <p:extLst>
      <p:ext uri="{BB962C8B-B14F-4D97-AF65-F5344CB8AC3E}">
        <p14:creationId xmlns:p14="http://schemas.microsoft.com/office/powerpoint/2010/main" val="4781478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12724" y="284855"/>
            <a:ext cx="4911725" cy="3139321"/>
          </a:xfrm>
          <a:prstGeom prst="rect">
            <a:avLst/>
          </a:prstGeom>
          <a:noFill/>
        </p:spPr>
        <p:txBody>
          <a:bodyPr wrap="square" rtlCol="0">
            <a:spAutoFit/>
          </a:bodyPr>
          <a:lstStyle/>
          <a:p>
            <a:r>
              <a:rPr lang="en-GB" sz="1100" dirty="0">
                <a:latin typeface="Comic Sans MS" panose="030F0702030302020204" pitchFamily="66" charset="0"/>
              </a:rPr>
              <a:t>We are inspected regularly by the Care Inspectorate; this service is totally independent of the centre.  During the inspection process the Care Inspector will be available to speak to families. This will give you an opportunity to comment on the service the centre provides. Inspections from the Care Inspectorate are all unannounced.</a:t>
            </a:r>
          </a:p>
          <a:p>
            <a:endParaRPr lang="en-GB" sz="1100" dirty="0">
              <a:latin typeface="Comic Sans MS" panose="030F0702030302020204" pitchFamily="66" charset="0"/>
            </a:endParaRPr>
          </a:p>
          <a:p>
            <a:r>
              <a:rPr lang="en-GB" sz="1100" dirty="0">
                <a:latin typeface="Comic Sans MS" panose="030F0702030302020204" pitchFamily="66" charset="0"/>
              </a:rPr>
              <a:t>A copy of the Inspection Report is available on our website.</a:t>
            </a:r>
          </a:p>
          <a:p>
            <a:endParaRPr lang="en-GB" sz="1100" dirty="0">
              <a:latin typeface="Comic Sans MS" panose="030F0702030302020204" pitchFamily="66" charset="0"/>
            </a:endParaRPr>
          </a:p>
          <a:p>
            <a:r>
              <a:rPr lang="en-GB" sz="1100" dirty="0">
                <a:latin typeface="Comic Sans MS" panose="030F0702030302020204" pitchFamily="66" charset="0"/>
              </a:rPr>
              <a:t>We are also inspected by Falkirk Council Children’s Services and Education Scotland (formally known as HMIe).</a:t>
            </a:r>
          </a:p>
          <a:p>
            <a:r>
              <a:rPr lang="en-GB" sz="1100" dirty="0">
                <a:latin typeface="Comic Sans MS" panose="030F0702030302020204" pitchFamily="66" charset="0"/>
              </a:rPr>
              <a:t> </a:t>
            </a:r>
          </a:p>
          <a:p>
            <a:r>
              <a:rPr lang="en-GB" sz="1100" dirty="0">
                <a:latin typeface="Comic Sans MS" panose="030F0702030302020204" pitchFamily="66" charset="0"/>
              </a:rPr>
              <a:t>You may also contact the Care Inspectorate at any time throughout the year.  Contact Details: 	Care Inspectorate</a:t>
            </a:r>
          </a:p>
          <a:p>
            <a:r>
              <a:rPr lang="en-GB" sz="1100" dirty="0">
                <a:latin typeface="Comic Sans MS" panose="030F0702030302020204" pitchFamily="66" charset="0"/>
              </a:rPr>
              <a:t>                                  	Compass House</a:t>
            </a:r>
          </a:p>
          <a:p>
            <a:r>
              <a:rPr lang="en-GB" sz="1100" dirty="0">
                <a:latin typeface="Comic Sans MS" panose="030F0702030302020204" pitchFamily="66" charset="0"/>
              </a:rPr>
              <a:t>                                  	11 Riverside Drive</a:t>
            </a:r>
          </a:p>
          <a:p>
            <a:r>
              <a:rPr lang="en-GB" sz="1100" dirty="0">
                <a:latin typeface="Comic Sans MS" panose="030F0702030302020204" pitchFamily="66" charset="0"/>
              </a:rPr>
              <a:t>	                      		Dundee DD1 4NY </a:t>
            </a:r>
          </a:p>
          <a:p>
            <a:endParaRPr lang="en-GB" sz="1100" dirty="0">
              <a:latin typeface="Comic Sans MS" panose="030F0702030302020204" pitchFamily="66" charset="0"/>
            </a:endParaRPr>
          </a:p>
          <a:p>
            <a:r>
              <a:rPr lang="en-GB" sz="1100" dirty="0">
                <a:latin typeface="Comic Sans MS" panose="030F0702030302020204" pitchFamily="66" charset="0"/>
              </a:rPr>
              <a:t>				Tel:  01382 207100</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0252" y="3689373"/>
            <a:ext cx="2883727" cy="17572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01958" y="3689372"/>
            <a:ext cx="2297376" cy="17572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7"/>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l="5225" t="17051" r="9369" b="22729"/>
          <a:stretch/>
        </p:blipFill>
        <p:spPr>
          <a:xfrm>
            <a:off x="715670" y="5775448"/>
            <a:ext cx="4494414" cy="207291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69330679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3249</TotalTime>
  <Words>4416</Words>
  <Application>Microsoft Office PowerPoint</Application>
  <PresentationFormat>A4 Paper (210x297 mm)</PresentationFormat>
  <Paragraphs>76</Paragraphs>
  <Slides>14</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Comic Sans MS</vt:lpstr>
      <vt:lpstr>Lucida Calligraphy</vt:lpstr>
      <vt:lpstr>Trebuchet MS</vt:lpstr>
      <vt:lpstr>Wingdings 3</vt:lpstr>
      <vt:lpstr>Facet</vt:lpstr>
      <vt:lpstr>PowerPoint Presentation</vt:lpstr>
      <vt:lpstr>Inchlair Early Learning &amp; Childcare Centre</vt:lpstr>
      <vt:lpstr>All 3 and 4 year olds, and eligible 2 year olds, in Scotland have a statutory entitlement to up to 1140 hours of funded early learning and childcare in each year of their entitlement.   Early Learning and Childcare is available for 5 days per week. The ELC Centre is open 8 am to 6 pm Monday to Friday and is open all year except bank holidays, in-service days and in between Christmas and New Year.  The Centre offers flexible childcare for a core of 30 hours per week (term time) or 23 hours and 20 minutes on a full year contract. Additional wrap around hours can also be purchased if capacity allows.  Children are provided with a healthy snack and a 2 course lunch during each session.   More information on Falkirk Council Early Years can be found on their website https://www.falkirk.gov.uk/early-learning   Families are requested in the interest of Health and Safety to arrive and collect children at the agreed times, as staffing is organised around expected numbers of children.  We also have access and links with Social Work, Health Visitors, Educational Psychologist, Bilingual Support, Occupational &amp; Physiotherapists and Speech &amp; Language Therapy Services and various other agencies. There may be occasions when we will discuss your child’s development with these professionals if deemed appropriate for their health &amp; well-being.   We are Falkirk’s First Froebel Flagship Nursery. Our aim is to ensure that all children in our settings have access to high quality early learning through a range of experiences which are based on the principles of Friedrich Froebel, the creator of kindergarten. Froebel believed that children learn through ‘doing’ therefor we are providing real life experiences through core provision eg. Marvellous Meals, Block Play, Creativity, Clay, Sewing and Engaging with Nature.             Our team is made up of:    Adele Hamilton          Head of Centre  Claire Lord              Principal Early Years Officer  Shirley Couser        Senior Early Years Officer  Linda Love           Senior Early Years Officer  Karen Leitch           Clerical Assistant 20                          Early Years Officer’s 2                            Support for Learning Assistants 3                            Early Learning &amp; Childcare Assistants 2                            Kitchen Assistants 3                           Cleaners  </vt:lpstr>
      <vt:lpstr>Our Vision, Values &amp; Frobelian Principles</vt:lpstr>
      <vt:lpstr>PowerPoint Presentation</vt:lpstr>
      <vt:lpstr>Importance of Play   “Play is the highest expression of human development in childhood for it alone is the free expression of what is in a child’ soul” (Friedrich Froebel)  Learning through play is widely acknowledged as a key component of good practice in Early Years. Here at Inchlair ELC Centre we value the importance of play based learning experiences. During play children naturally engage in a wide range of curricular areas. Our educators, by observing and evaluating play, provide suitably challenging experiences which further develop the child’s skills and outcomes within the curriculum. We ask open-ended questions and provocations to further enhance, scaffold or deepen each child’s interests in order to provide high quality learning opportunities. Through this the children become autonomous learners.   Creativity  Having the opportunity to take part in creative experiences is extremely important for a child's development. It provides children with an exciting tactile and sensory experience that inspires their curiosity, allows them to explore the world around them and enhances their learning, language and creativity. In order for them to take full advantage of these experiences it is best that your child wear older clothes. It is advisable too, that you provide a change of clothes and underwear to be kept at nursery. Please label all clothing clearly with your child’s name   Play With Risk  Taking part in play which involves safe risk taking, both indoors and outdoors, is essential for children to develop mentally and physically. They learn about their own capabilities whilst working out ways to solve problems, develop balance and coordination and nurture their curiosity. Most importantly, they will build on their emotional resilience through trial and error as they play and learn.  Loose Parts  Loose Parts are resources including items such as, wooden planks, bricks, pallets, drum reels, cardboard boxes, tyres, bread baskets, tarpaulins and plastic guttering. These can be used in many different ways, allowing children to use their imagination to make anything from a pirate ship or castle to an assault course or a den. Loose Part Play will happen throughout the day, both indoors and outdoors. It provides opportunities for children to investigate, discover, explore, problem solve and risk assess as they create. Educators work closely with the children to minimise risks, however, we are aware that bumps and scrapes may occur as part of the learning process. Procedures have been put in place to help minimise risk. Our educators involve the children in discussions about health and safety issues including how to use resources safely. All resources are checked daily for suitability and safety and educators receive additional training to further support children’s play                </vt:lpstr>
      <vt:lpstr>Outdoor Learning Experiences  Dressing for the weather The Health and Social Care Standards: My Support My Life, requires that all children have the opportunity to play outdoors every day. Outdoor learning experiences are known to play a crucial part in cognitive development as well as physical and emotional development. Here at Inchlair ELC Centre the children have access to outdoors every day regardless of the weather. Children are encouraged to wear protective clothing such as waterproof jackets and wellies. However they will not be stopped from accessing the outdoors if they choose not to wear them. This means that their own clothes may get wet, dirty or muddy. We have a selection of clothing and footwear to enable the children to fully take part in wet weather activities. If you wish to supply your own child’s wellies and waterproofs, please ensure they have their name clearly written on each item.       The Peep Learning Together Programme (LTP) is a parent and child group which is for anyone who is looking for some increased knowledge and confidence in how to support their child's learning and play in their day to day life. It values and extends what parents/carers already do to support their child’s learning. Linda Love is our trained Lead Practitioner in PEEP. The programme revolves around conversations and joint activities focusing on aspects of children’s learning and development. Peep sessions model how singing, talking, playing and sharing books and stories together help strengthen relationships and develop children’s listening, talking and later literacy.  Family Partnership   We recognise and acknowledge that families are the most important people in a child’s life.  We aim to work in partnership with families and will at all times, ensure that you are involved in decisions affecting the care and education of your child.  Please remember that you are welcome at any time to remain with your child in the centre.  All staff actively encourage and greatly appreciate parental involvement.   We currently have opportunities for families to attend ‘Stay ‘n’ Play and Woodland Walks with your children. Our PEEP Group and Baby Massage Classes meet weekly for a block of 6 weeks and weekly Bookbug sessions are available for you &amp; your children.  Please look out for days and times.   If you have any talents/interests you would like to share with us e.g. gardening, cooking, woodwork etc. we would love you to become involved.  Your comments and suggestions about our service delivery or ideas and offers of help with projects within the centre would be very welcome.                 </vt:lpstr>
      <vt:lpstr>Support for Learning Assistant/Early Learning &amp; Childcare Assistants   We have Support for Learning Assistants (SfLA) and Early Learning Childcare Assistants (ELCA’s) who will work alongside our EYO’s supporting our children with additional support needs, during lunch periods and throughout children’s experiences. They are a valuable support, working closely with Keyworker’s and other professionals involved.    Recording Your Child’s Progress   Each child has a ‘Learning Journal’.  Staff will write learning stories to  monitor and celebrate your child’s progress. Families and children are encouraged to read and help complete these. Recording of progress is both within and out with the centre.   Reviewing of Placement   Children’s progress is reviewed initially after 12 weeks and then approximately every 6 months. Parent/carer, child’s keyworker and where appropriate any other professional’s involved with the family meet to discuss your child’s progress and suitability of placement etc.  Parents/carers may call a review before 6 months if required.  Marvellous Meals   In line with current legislation and policy we follow the current nutritional guidelines, Setting the Table and Marvellous Meals.   Meal times should be a happy, relaxed and sociable event for all children. We actively encourage children to be independent and make choices. Children will be given opportunities daily to prepare their own snacks, bake and to choose snack menus.    Snack will be offered morning and afternoon with fresh fruit.  Lunch consists of a 2 course lunch.  Water will be on offer throughout the day.  The menu will be on display daily and we encourage you to support your child to self register for lunch.  If your child has any special dietary requirements we require a letter from your GP.                     </vt:lpstr>
      <vt:lpstr> Safety and Security   Entry System and Signing In Procedure On entry please press the buzzer for reception, please stand in front of the buzzer when you press to allow us to see you as there is a camera situated in the buzzer. On hearing the buzzer please pull the door towards you. To ensure this system is effective, we ask that you do not hold the door open for any person unless a member of staff is present or you know they are a parent with a child attending the Centre.  On entering and leaving the building please ensure the door is closed securely.   In the playroom we ask that you sign your child in and out daily. Please enter your child’s name and state their time of arrival and who will be returning to collect them, and time they leave. You may find the above system time consuming but we are sure you will appreciate the necessity in ensuring the safety of all.   In the event of an emergency evacuation the signing in sheets will be used to provide details of who is in the building.   On leaving the building you should press the green release button on the right hand side of the door.  PLEASE DO NOT allow children to press this button for the safety of your child, and other children within the centre, we DO NOT want them opening the door unsupervised.  Collection of Children   Parents/carers must inform staff who will collect their child. Staff will not release any child without parental consent or to anyone who we feel is not a responsible adult.   Please note – any person collecting a child should be 16 years + and have identification and no one under the influence of alcohol or drugs.  Accidents and First Aid   We have several members of staff who are qualified First Aider’s who are available throughout the day.  From time to time children will have accidents in the centre.  Basic First Aid will be administered and families will be informed.  In the event that medical treatment is required every effort will be made to contact you, and arrangements made to enable you to accompany your child.  In the event we are unable to contact you or your emergency contact we may be required to seek medical support.  All accidents are recorded in an accident book. You will also be asked to sign an accident form; this is kept as a record you have been informed.  If for any reason your child sustains an accident and this is not reported to you, please inform us.  We ask if your child sustains an injury that has happened at home that you inform staff.                     </vt:lpstr>
      <vt:lpstr>Sickness and Medical Conditions   To minimise the risk of the spread of infection, it is our policy that any child who has an infectious illness must stay at home.  In the interest of the health, safety &amp; wellbeing of children and staff we ask that you inform staff immediately if your child is diagnosed with any infection or common childhood ailments e.g. chicken pox, measles, mumps, Covid etc.   Please note if your child has sickness and/or diarrhoea they must have 48 hours clear before returning to centre.   Should your child suffer from a recurring medical condition or allergy e.g. eczema, hay fever, nut allergy or asthma, we ask that you inform staff of any symptoms your child experiences and how these are normally dealt with.   Medicines   Centre staff can only administer medication prescribed by a doctor.  All medication (including medication for illness such as epilepsy or asthma etc.) should have the prescription label showing the child’s name, clear instructions of dosage and a signed consent form from the parents/carers stating what dose is to be administered.  Staff are unable to give the first dose of a new medication.  Parents/carers must give the first dose to ensure the child does not have an adverse reaction. After the first dose has been given at home, staff will be vigilant when administering a second dose of a new medication as this is when a more serious reaction could occur.  Ideally parents/carers should give the first 2 doses of a new medication prior to centre staff administering.   Medicines should be handed to an appropriate member of staff.  All medication will be stored out of reach of children and in their own box. Medication requiring to be stored in the fridge out-with the playroom therefore please remember to ask for it at the end of the day. Your child’s medication will be signed in and out daily by both parent/carer and member of staff.  Medication will only be administered by a permanent member of staff.   All medication will be double checked by another member of staff before being administered to the child.                       </vt:lpstr>
      <vt:lpstr>Medicine – cont’d                              Medical Care Plans   Some children who have medical conditions may require a medical care plan. This will be completed by a senior member of staff in partnership with parents/carers and other relevant health professionals. The medical care plan will be available in your child’s playroom at all times and will be updated regularly. If your child has any changes to medication, please inform us immediately.  Choking  In the interest of children’s safety can we request that children do not bring small toys, balloons, lollipops etc. as they are choking hazards.  Child Protection   We adhere to Falkirk Council’s Child Protection Policy and have a duty to follow the Procedures for reporting any cause for concern regarding any child. It is therefore advised that you explain to staff any suspicious looking injuries.  We are well aware of everyday bruising and do not mean to cause alarm but we must follow policies to protect children.                               </vt:lpstr>
      <vt:lpstr>Confidentiality   At all times this is adhered to with all members of staff – therefore anything discussed between parents/carers and staff is in confidence.   If confidential information is passed onto a member of staff it is their duty to inform senior management.     Depending on the nature of the confidential information e.g. Child Protection, it may be deemed appropriate to pass that information on to a more appropriate person.   You will be advised of this where possible.  Absences    It is now Falkirk Council’s policy that if your child is going to be absent from the centre you must telephone us.   If we do not hear from you, we will contact you.   For contact in an emergency it is also important that you inform staff if you will not be at your usual contact number during centre hours (e.g. if you should have a day off work or training etc.).  Sunscreen                                                As we all know it is important to protect from exposure to the sun not only to avoid sunburn in early life but also to protect against skin cancer in adult life.  During the warmer months it is advisable that you provide a sun hat with your child’s name on and that their shoulders are covered at all times. Please make sure they have sun cream applied before arriving for their session and we will reapply throughout the day.  We have a supply of sun cream at nursery but if you would prefer we use your own, please clearly label the bottle with your child’s name before handing it over to staff.  It is our policy not to allow children outdoors without sun cream being applied.  We also recommend children play indoors between 11 am and 3 pm on very hot days.  Head Lice   This is an intermittent problem and we will give you regular reminders but we do recommend that a weekly head check is carried out. For further information and advice, please speak to your child’s Keyworker or Health Visitor.  Breast Feeding   We are a breast feeding friendly centre, have a suitable room for breast feeding and we also have the facility to store expressed breast milk.                                 </vt:lpstr>
      <vt:lpstr> Website/Bluesky/Centre Newsletter   www.inchlairelcc.co.uk   In an effort to keep families up to date with ‘centre life’ we have a website which will give you up to date and current information with regards to experiences that children are participating in, inspection reports, closure dates.  Our newsletter ‘Nursery Times’ comes out monthly and can also download this from the website. The newsletter is emailed to parents/carers at the beginning of the month, paper copies are also available.    We are also on Bluesky, @inchlairelcc our website has the link on the home page.             Bilingual/Interpreter Support Service   If this service is required, please do not hesitate to speak to a member of staff.  Support staff are available to families and children. Our brochure can also be printed in families first language.  Quality Assurance   We are reflective of our work practice and striving to improve the service we provide. We review our policies timely &amp; we ask that families help with this. We will display our policies on our website &amp; advise through our newsletter when we have updated them. If you wish to comment, we would welcome your feedback.  Self-evaluation is also part of our Quality Assurance and we do this in a variety of ways including: audits, questionnaires, consultation etc. We involve children, families, staff and other stakeholders and again we value &amp; appreciate your feedback.  If you have a complaint regarding the centre, please speak to a senior member of staff in the first instance. If, however you are not satisfied with the outcome you can make a formal complaint through: - Falkirk Council Complaints Procedure: https://www.falkirk.gov.uk/contact-us/complaints-procedure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alison wright</dc:creator>
  <cp:lastModifiedBy>Karen Leitch</cp:lastModifiedBy>
  <cp:revision>206</cp:revision>
  <cp:lastPrinted>2026-03-30T11:38:20Z</cp:lastPrinted>
  <dcterms:created xsi:type="dcterms:W3CDTF">2023-03-23T14:12:30Z</dcterms:created>
  <dcterms:modified xsi:type="dcterms:W3CDTF">2026-03-30T11:38:27Z</dcterms:modified>
</cp:coreProperties>
</file>