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3" r:id="rId1"/>
  </p:sldMasterIdLst>
  <p:sldIdLst>
    <p:sldId id="256" r:id="rId2"/>
    <p:sldId id="261" r:id="rId3"/>
    <p:sldId id="257" r:id="rId4"/>
    <p:sldId id="258" r:id="rId5"/>
    <p:sldId id="259" r:id="rId6"/>
    <p:sldId id="260" r:id="rId7"/>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Leitch" initials="KL" lastIdx="0" clrIdx="0">
    <p:extLst>
      <p:ext uri="{19B8F6BF-5375-455C-9EA6-DF929625EA0E}">
        <p15:presenceInfo xmlns:p15="http://schemas.microsoft.com/office/powerpoint/2012/main" userId="S-1-5-21-1715567821-688789844-725345543-2546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E1E9"/>
    <a:srgbClr val="FF71AA"/>
    <a:srgbClr val="F46669"/>
    <a:srgbClr val="FF0066"/>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133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9171" y="-8468"/>
            <a:ext cx="993395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grpSp>
      <p:sp>
        <p:nvSpPr>
          <p:cNvPr id="2" name="Title 1"/>
          <p:cNvSpPr>
            <a:spLocks noGrp="1"/>
          </p:cNvSpPr>
          <p:nvPr>
            <p:ph type="ctrTitle"/>
          </p:nvPr>
        </p:nvSpPr>
        <p:spPr>
          <a:xfrm>
            <a:off x="1224812" y="2404534"/>
            <a:ext cx="631227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224812" y="4050835"/>
            <a:ext cx="631227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3901855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2905167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0399" y="2700869"/>
            <a:ext cx="6876691"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60399" y="4527448"/>
            <a:ext cx="6876691"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726936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60401" y="2160589"/>
            <a:ext cx="3345451"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191637" y="2160590"/>
            <a:ext cx="3345453"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2645821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89"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60399"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60399" y="2737247"/>
            <a:ext cx="3348228"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188860"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188860" y="2737247"/>
            <a:ext cx="3348228"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1968898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60399" y="609600"/>
            <a:ext cx="6876690"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410809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2776415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399" y="1498604"/>
            <a:ext cx="3022697"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868882" y="514926"/>
            <a:ext cx="366820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0399" y="2777069"/>
            <a:ext cx="3022697"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1214952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399" y="4800600"/>
            <a:ext cx="687669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60399" y="609600"/>
            <a:ext cx="6876690"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60399" y="5367338"/>
            <a:ext cx="6876690"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3435840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60400" y="4470400"/>
            <a:ext cx="6876690"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1850320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92830" y="3632200"/>
            <a:ext cx="58714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60399" y="4470400"/>
            <a:ext cx="687669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9951871-0D0C-4B4B-9573-29FF543914BC}" type="slidenum">
              <a:rPr lang="en-GB" smtClean="0"/>
              <a:t>‹#›</a:t>
            </a:fld>
            <a:endParaRPr lang="en-GB" dirty="0"/>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02795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60399" y="1931988"/>
            <a:ext cx="6876691"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3620404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9951871-0D0C-4B4B-9573-29FF543914BC}" type="slidenum">
              <a:rPr lang="en-GB" smtClean="0"/>
              <a:t>‹#›</a:t>
            </a:fld>
            <a:endParaRPr lang="en-GB" dirty="0"/>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451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67169" y="609600"/>
            <a:ext cx="6869920"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1584617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811233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5421" y="609601"/>
            <a:ext cx="1060380"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60399" y="609601"/>
            <a:ext cx="5627945"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756984-FD09-40AF-BFBE-70B0A12E9FE7}" type="datetimeFigureOut">
              <a:rPr lang="en-GB" smtClean="0"/>
              <a:t>08/06/2026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9951871-0D0C-4B4B-9573-29FF543914BC}" type="slidenum">
              <a:rPr lang="en-GB" smtClean="0"/>
              <a:t>‹#›</a:t>
            </a:fld>
            <a:endParaRPr lang="en-GB" dirty="0"/>
          </a:p>
        </p:txBody>
      </p:sp>
    </p:spTree>
    <p:extLst>
      <p:ext uri="{BB962C8B-B14F-4D97-AF65-F5344CB8AC3E}">
        <p14:creationId xmlns:p14="http://schemas.microsoft.com/office/powerpoint/2010/main" val="463697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9172" y="-8468"/>
            <a:ext cx="993395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grpSp>
      <p:sp>
        <p:nvSpPr>
          <p:cNvPr id="2" name="Title Placeholder 1"/>
          <p:cNvSpPr>
            <a:spLocks noGrp="1"/>
          </p:cNvSpPr>
          <p:nvPr>
            <p:ph type="title"/>
          </p:nvPr>
        </p:nvSpPr>
        <p:spPr>
          <a:xfrm>
            <a:off x="660400" y="609600"/>
            <a:ext cx="6876689"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60399" y="2160590"/>
            <a:ext cx="6876690"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855696" y="6041364"/>
            <a:ext cx="74114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5756984-FD09-40AF-BFBE-70B0A12E9FE7}" type="datetimeFigureOut">
              <a:rPr lang="en-GB" smtClean="0"/>
              <a:t>08/06/2026</a:t>
            </a:fld>
            <a:endParaRPr lang="en-GB" dirty="0"/>
          </a:p>
        </p:txBody>
      </p:sp>
      <p:sp>
        <p:nvSpPr>
          <p:cNvPr id="5" name="Footer Placeholder 4"/>
          <p:cNvSpPr>
            <a:spLocks noGrp="1"/>
          </p:cNvSpPr>
          <p:nvPr>
            <p:ph type="ftr" sz="quarter" idx="3"/>
          </p:nvPr>
        </p:nvSpPr>
        <p:spPr>
          <a:xfrm>
            <a:off x="660399" y="6041364"/>
            <a:ext cx="500822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981732" y="6041364"/>
            <a:ext cx="555358" cy="365125"/>
          </a:xfrm>
          <a:prstGeom prst="rect">
            <a:avLst/>
          </a:prstGeom>
        </p:spPr>
        <p:txBody>
          <a:bodyPr vert="horz" lIns="91440" tIns="45720" rIns="91440" bIns="45720" rtlCol="0" anchor="ctr"/>
          <a:lstStyle>
            <a:lvl1pPr algn="r">
              <a:defRPr sz="900">
                <a:solidFill>
                  <a:schemeClr val="accent1"/>
                </a:solidFill>
              </a:defRPr>
            </a:lvl1pPr>
          </a:lstStyle>
          <a:p>
            <a:fld id="{49951871-0D0C-4B4B-9573-29FF543914BC}" type="slidenum">
              <a:rPr lang="en-GB" smtClean="0"/>
              <a:t>‹#›</a:t>
            </a:fld>
            <a:endParaRPr lang="en-GB" dirty="0"/>
          </a:p>
        </p:txBody>
      </p:sp>
    </p:spTree>
    <p:extLst>
      <p:ext uri="{BB962C8B-B14F-4D97-AF65-F5344CB8AC3E}">
        <p14:creationId xmlns:p14="http://schemas.microsoft.com/office/powerpoint/2010/main" val="3327121085"/>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5.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05056" y="-55012"/>
            <a:ext cx="3789484" cy="501161"/>
          </a:xfrm>
        </p:spPr>
        <p:txBody>
          <a:bodyPr>
            <a:normAutofit fontScale="90000"/>
          </a:bodyPr>
          <a:lstStyle/>
          <a:p>
            <a:r>
              <a:rPr lang="en-GB" sz="3200" b="1" dirty="0">
                <a:solidFill>
                  <a:srgbClr val="00B050"/>
                </a:solidFill>
                <a:latin typeface="Arial" panose="020B0604020202020204" pitchFamily="34" charset="0"/>
                <a:cs typeface="Arial" panose="020B0604020202020204" pitchFamily="34" charset="0"/>
              </a:rPr>
              <a:t>Inchlair  ELC Centre</a:t>
            </a:r>
          </a:p>
        </p:txBody>
      </p:sp>
      <p:sp>
        <p:nvSpPr>
          <p:cNvPr id="3" name="Subtitle 2"/>
          <p:cNvSpPr>
            <a:spLocks noGrp="1"/>
          </p:cNvSpPr>
          <p:nvPr>
            <p:ph type="subTitle" idx="1"/>
          </p:nvPr>
        </p:nvSpPr>
        <p:spPr>
          <a:xfrm>
            <a:off x="7807023" y="11576"/>
            <a:ext cx="2098977" cy="367987"/>
          </a:xfrm>
        </p:spPr>
        <p:txBody>
          <a:bodyPr>
            <a:noAutofit/>
          </a:bodyPr>
          <a:lstStyle/>
          <a:p>
            <a:pPr algn="ctr"/>
            <a:r>
              <a:rPr lang="en-GB" sz="1200" b="1" dirty="0">
                <a:solidFill>
                  <a:schemeClr val="tx1"/>
                </a:solidFill>
                <a:latin typeface="Arial" panose="020B0604020202020204" pitchFamily="34" charset="0"/>
                <a:cs typeface="Arial" panose="020B0604020202020204" pitchFamily="34" charset="0"/>
              </a:rPr>
              <a:t>Follow Us on @Inchlairelcc.bsky.social</a:t>
            </a:r>
          </a:p>
        </p:txBody>
      </p:sp>
      <p:pic>
        <p:nvPicPr>
          <p:cNvPr id="4" name="Picture 3"/>
          <p:cNvPicPr>
            <a:picLocks noChangeAspect="1"/>
          </p:cNvPicPr>
          <p:nvPr/>
        </p:nvPicPr>
        <p:blipFill>
          <a:blip r:embed="rId2"/>
          <a:stretch>
            <a:fillRect/>
          </a:stretch>
        </p:blipFill>
        <p:spPr>
          <a:xfrm>
            <a:off x="8695562" y="478874"/>
            <a:ext cx="867425" cy="869649"/>
          </a:xfrm>
          <a:prstGeom prst="rect">
            <a:avLst/>
          </a:prstGeom>
        </p:spPr>
      </p:pic>
      <p:pic>
        <p:nvPicPr>
          <p:cNvPr id="5" name="Picture 4"/>
          <p:cNvPicPr>
            <a:picLocks noChangeAspect="1"/>
          </p:cNvPicPr>
          <p:nvPr/>
        </p:nvPicPr>
        <p:blipFill>
          <a:blip r:embed="rId3"/>
          <a:stretch>
            <a:fillRect/>
          </a:stretch>
        </p:blipFill>
        <p:spPr>
          <a:xfrm>
            <a:off x="9381327" y="5561652"/>
            <a:ext cx="524673" cy="775379"/>
          </a:xfrm>
          <a:prstGeom prst="rect">
            <a:avLst/>
          </a:prstGeom>
        </p:spPr>
      </p:pic>
      <p:pic>
        <p:nvPicPr>
          <p:cNvPr id="6" name="Picture 5"/>
          <p:cNvPicPr/>
          <p:nvPr/>
        </p:nvPicPr>
        <p:blipFill rotWithShape="1">
          <a:blip r:embed="rId4" cstate="print">
            <a:extLst>
              <a:ext uri="{28A0092B-C50C-407E-A947-70E740481C1C}">
                <a14:useLocalDpi xmlns:a14="http://schemas.microsoft.com/office/drawing/2010/main" val="0"/>
              </a:ext>
            </a:extLst>
          </a:blip>
          <a:srcRect b="21365"/>
          <a:stretch/>
        </p:blipFill>
        <p:spPr>
          <a:xfrm>
            <a:off x="5239109" y="6469392"/>
            <a:ext cx="4666891" cy="367987"/>
          </a:xfrm>
          <a:prstGeom prst="rect">
            <a:avLst/>
          </a:prstGeom>
        </p:spPr>
      </p:pic>
      <p:sp>
        <p:nvSpPr>
          <p:cNvPr id="10" name="Rounded Rectangle 9"/>
          <p:cNvSpPr/>
          <p:nvPr/>
        </p:nvSpPr>
        <p:spPr>
          <a:xfrm>
            <a:off x="885825" y="446828"/>
            <a:ext cx="6762750" cy="1854716"/>
          </a:xfrm>
          <a:prstGeom prst="roundRect">
            <a:avLst/>
          </a:prstGeom>
          <a:blipFill>
            <a:blip r:embed="rId5"/>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200" b="1" dirty="0">
                <a:solidFill>
                  <a:schemeClr val="tx1"/>
                </a:solidFill>
                <a:latin typeface="Arial" panose="020B0604020202020204" pitchFamily="34" charset="0"/>
                <a:cs typeface="Arial" panose="020B0604020202020204" pitchFamily="34" charset="0"/>
              </a:rPr>
              <a:t>Introduction</a:t>
            </a:r>
          </a:p>
          <a:p>
            <a:pPr algn="ctr"/>
            <a:endParaRPr lang="en-GB" sz="1100" dirty="0">
              <a:solidFill>
                <a:schemeClr val="tx1"/>
              </a:solidFill>
              <a:latin typeface="Arial" panose="020B0604020202020204" pitchFamily="34" charset="0"/>
              <a:cs typeface="Arial" panose="020B0604020202020204" pitchFamily="34" charset="0"/>
            </a:endParaRPr>
          </a:p>
          <a:p>
            <a:pPr algn="ctr"/>
            <a:r>
              <a:rPr lang="en-GB" sz="1100" dirty="0">
                <a:solidFill>
                  <a:schemeClr val="tx1"/>
                </a:solidFill>
                <a:latin typeface="Arial" panose="020B0604020202020204" pitchFamily="34" charset="0"/>
                <a:cs typeface="Arial" panose="020B0604020202020204" pitchFamily="34" charset="0"/>
              </a:rPr>
              <a:t>The purpose of the annual Standards and Quality Report is to record the successes and achievements in delivering the improvement plan for 2025- 2026.</a:t>
            </a:r>
            <a:br>
              <a:rPr lang="en-GB" sz="1100" dirty="0">
                <a:solidFill>
                  <a:schemeClr val="tx1"/>
                </a:solidFill>
                <a:latin typeface="Arial" panose="020B0604020202020204" pitchFamily="34" charset="0"/>
                <a:cs typeface="Arial" panose="020B0604020202020204" pitchFamily="34" charset="0"/>
              </a:rPr>
            </a:br>
            <a:endParaRPr lang="en-GB" sz="1100" dirty="0">
              <a:solidFill>
                <a:schemeClr val="tx1"/>
              </a:solidFill>
              <a:latin typeface="Arial" panose="020B0604020202020204" pitchFamily="34" charset="0"/>
              <a:cs typeface="Arial" panose="020B0604020202020204" pitchFamily="34" charset="0"/>
            </a:endParaRPr>
          </a:p>
          <a:p>
            <a:pPr algn="ctr"/>
            <a:r>
              <a:rPr lang="en-GB" sz="1100" dirty="0">
                <a:solidFill>
                  <a:schemeClr val="tx1"/>
                </a:solidFill>
                <a:latin typeface="Arial" panose="020B0604020202020204" pitchFamily="34" charset="0"/>
                <a:cs typeface="Arial" panose="020B0604020202020204" pitchFamily="34" charset="0"/>
              </a:rPr>
              <a:t>This report provides a helpful summary in the academic session from August 2025- June 2026 and outlines priorities for session 2026/27.</a:t>
            </a:r>
            <a:br>
              <a:rPr lang="en-GB" sz="1100" dirty="0">
                <a:solidFill>
                  <a:schemeClr val="tx1"/>
                </a:solidFill>
                <a:latin typeface="Arial" panose="020B0604020202020204" pitchFamily="34" charset="0"/>
                <a:cs typeface="Arial" panose="020B0604020202020204" pitchFamily="34" charset="0"/>
              </a:rPr>
            </a:br>
            <a:endParaRPr lang="en-GB" sz="1100" dirty="0">
              <a:solidFill>
                <a:schemeClr val="tx1"/>
              </a:solidFill>
              <a:latin typeface="Arial" panose="020B0604020202020204" pitchFamily="34" charset="0"/>
              <a:cs typeface="Arial" panose="020B0604020202020204" pitchFamily="34" charset="0"/>
            </a:endParaRPr>
          </a:p>
          <a:p>
            <a:pPr algn="ctr"/>
            <a:r>
              <a:rPr lang="en-GB" sz="1100" dirty="0">
                <a:solidFill>
                  <a:schemeClr val="tx1"/>
                </a:solidFill>
                <a:latin typeface="Arial" panose="020B0604020202020204" pitchFamily="34" charset="0"/>
                <a:cs typeface="Arial" panose="020B0604020202020204" pitchFamily="34" charset="0"/>
              </a:rPr>
              <a:t>Our contextual analysis is summarised below:</a:t>
            </a:r>
          </a:p>
          <a:p>
            <a:pPr algn="ctr"/>
            <a:endParaRPr lang="en-GB" sz="1100" dirty="0">
              <a:solidFill>
                <a:schemeClr val="tx1"/>
              </a:solidFill>
              <a:latin typeface="Arial" panose="020B0604020202020204" pitchFamily="34" charset="0"/>
              <a:cs typeface="Arial" panose="020B0604020202020204" pitchFamily="34" charset="0"/>
            </a:endParaRPr>
          </a:p>
        </p:txBody>
      </p:sp>
      <p:sp>
        <p:nvSpPr>
          <p:cNvPr id="13" name="Rounded Rectangle 12"/>
          <p:cNvSpPr/>
          <p:nvPr/>
        </p:nvSpPr>
        <p:spPr>
          <a:xfrm>
            <a:off x="538222" y="2432190"/>
            <a:ext cx="3567465" cy="2856986"/>
          </a:xfrm>
          <a:prstGeom prst="roundRect">
            <a:avLst/>
          </a:prstGeom>
          <a:gradFill>
            <a:gsLst>
              <a:gs pos="0">
                <a:schemeClr val="accent1">
                  <a:lumMod val="5000"/>
                  <a:lumOff val="95000"/>
                </a:schemeClr>
              </a:gs>
              <a:gs pos="43000">
                <a:schemeClr val="accent1">
                  <a:lumMod val="45000"/>
                  <a:lumOff val="55000"/>
                </a:schemeClr>
              </a:gs>
              <a:gs pos="17000">
                <a:srgbClr val="D3F1BA"/>
              </a:gs>
              <a:gs pos="77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200" b="1" dirty="0">
                <a:solidFill>
                  <a:schemeClr val="tx1"/>
                </a:solidFill>
                <a:latin typeface="Arial" panose="020B0604020202020204" pitchFamily="34" charset="0"/>
                <a:cs typeface="Arial" panose="020B0604020202020204" pitchFamily="34" charset="0"/>
              </a:rPr>
              <a:t>Our Successes this Year </a:t>
            </a:r>
          </a:p>
          <a:p>
            <a:pPr algn="ctr"/>
            <a:endParaRPr lang="en-GB" sz="1200" dirty="0">
              <a:solidFill>
                <a:schemeClr val="tx1"/>
              </a:solidFill>
              <a:latin typeface="Arial" panose="020B0604020202020204" pitchFamily="34" charset="0"/>
              <a:cs typeface="Arial" panose="020B0604020202020204" pitchFamily="34" charset="0"/>
            </a:endParaRPr>
          </a:p>
          <a:p>
            <a:pPr algn="ctr"/>
            <a:r>
              <a:rPr lang="en-GB" sz="1100" dirty="0">
                <a:solidFill>
                  <a:schemeClr val="tx1"/>
                </a:solidFill>
                <a:latin typeface="Arial" panose="020B0604020202020204" pitchFamily="34" charset="0"/>
                <a:cs typeface="Arial" panose="020B0604020202020204" pitchFamily="34" charset="0"/>
              </a:rPr>
              <a:t>Gold Total Communication Environment award achieved</a:t>
            </a:r>
          </a:p>
          <a:p>
            <a:pPr algn="ctr"/>
            <a:endParaRPr lang="en-GB" sz="1100" dirty="0">
              <a:solidFill>
                <a:schemeClr val="tx1"/>
              </a:solidFill>
              <a:latin typeface="Arial" panose="020B0604020202020204" pitchFamily="34" charset="0"/>
              <a:cs typeface="Arial" panose="020B0604020202020204" pitchFamily="34" charset="0"/>
            </a:endParaRPr>
          </a:p>
          <a:p>
            <a:pPr algn="ctr"/>
            <a:r>
              <a:rPr lang="en-GB" sz="1100" dirty="0">
                <a:solidFill>
                  <a:schemeClr val="tx1"/>
                </a:solidFill>
                <a:latin typeface="Arial" panose="020B0604020202020204" pitchFamily="34" charset="0"/>
                <a:cs typeface="Arial" panose="020B0604020202020204" pitchFamily="34" charset="0"/>
              </a:rPr>
              <a:t>Working closely with Larbert High School to support learning across the generations. Pupils from the High school have delivered dance classes to almost all pupils within our 3-5 room. </a:t>
            </a:r>
          </a:p>
          <a:p>
            <a:pPr algn="ctr"/>
            <a:endParaRPr lang="en-GB" sz="1100" dirty="0">
              <a:solidFill>
                <a:schemeClr val="tx1"/>
              </a:solidFill>
              <a:latin typeface="Arial" panose="020B0604020202020204" pitchFamily="34" charset="0"/>
              <a:cs typeface="Arial" panose="020B0604020202020204" pitchFamily="34" charset="0"/>
            </a:endParaRPr>
          </a:p>
          <a:p>
            <a:pPr algn="ctr"/>
            <a:r>
              <a:rPr lang="en-GB" sz="1100" dirty="0">
                <a:solidFill>
                  <a:schemeClr val="tx1"/>
                </a:solidFill>
                <a:latin typeface="Arial" panose="020B0604020202020204" pitchFamily="34" charset="0"/>
                <a:cs typeface="Arial" panose="020B0604020202020204" pitchFamily="34" charset="0"/>
              </a:rPr>
              <a:t>One educator has successfully completed PEEP talk training and provided PEEP talk sessions for a number of families within the setting. </a:t>
            </a:r>
          </a:p>
        </p:txBody>
      </p:sp>
      <p:sp>
        <p:nvSpPr>
          <p:cNvPr id="12" name="Rounded Rectangle 11"/>
          <p:cNvSpPr/>
          <p:nvPr/>
        </p:nvSpPr>
        <p:spPr>
          <a:xfrm>
            <a:off x="4346343" y="2436205"/>
            <a:ext cx="3496394" cy="3931345"/>
          </a:xfrm>
          <a:prstGeom prst="roundRect">
            <a:avLst/>
          </a:prstGeom>
          <a:blipFill dpi="0" rotWithShape="1">
            <a:blip r:embed="rId6">
              <a:alphaModFix amt="18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100" i="1" dirty="0">
                <a:solidFill>
                  <a:schemeClr val="tx1"/>
                </a:solidFill>
                <a:latin typeface="Arial" panose="020B0604020202020204" pitchFamily="34" charset="0"/>
                <a:cs typeface="Arial" panose="020B0604020202020204" pitchFamily="34" charset="0"/>
              </a:rPr>
              <a:t>‘’Play is the highest expression of human development in childhood for it alone is the free expression of what is in a child’s soul’’ </a:t>
            </a:r>
            <a:r>
              <a:rPr lang="en-GB" sz="1100" dirty="0">
                <a:solidFill>
                  <a:schemeClr val="tx1"/>
                </a:solidFill>
                <a:latin typeface="Arial" panose="020B0604020202020204" pitchFamily="34" charset="0"/>
                <a:cs typeface="Arial" panose="020B0604020202020204" pitchFamily="34" charset="0"/>
              </a:rPr>
              <a:t>Friedrich Froebel.</a:t>
            </a:r>
          </a:p>
          <a:p>
            <a:pPr algn="ctr"/>
            <a:endParaRPr lang="en-GB" sz="1100" dirty="0">
              <a:solidFill>
                <a:schemeClr val="tx1"/>
              </a:solidFill>
              <a:latin typeface="Arial" panose="020B0604020202020204" pitchFamily="34" charset="0"/>
              <a:cs typeface="Arial" panose="020B0604020202020204" pitchFamily="34" charset="0"/>
            </a:endParaRPr>
          </a:p>
          <a:p>
            <a:pPr algn="ctr"/>
            <a:r>
              <a:rPr lang="en-GB" sz="1100" dirty="0">
                <a:solidFill>
                  <a:schemeClr val="tx1"/>
                </a:solidFill>
                <a:latin typeface="Arial" panose="020B0604020202020204" pitchFamily="34" charset="0"/>
                <a:cs typeface="Arial" panose="020B0604020202020204" pitchFamily="34" charset="0"/>
              </a:rPr>
              <a:t>At Inchlair ELCC our practice is underpinned by a Froebelian principled approach supporting children to learn through play and become autonomous learners. We believe children learn by doing and offer real life experiences to enhance children’s curiosity and engagement in their environment. </a:t>
            </a:r>
            <a:br>
              <a:rPr lang="en-GB" sz="1100" dirty="0">
                <a:solidFill>
                  <a:schemeClr val="tx1"/>
                </a:solidFill>
                <a:latin typeface="Arial" panose="020B0604020202020204" pitchFamily="34" charset="0"/>
                <a:cs typeface="Arial" panose="020B0604020202020204" pitchFamily="34" charset="0"/>
              </a:rPr>
            </a:br>
            <a:endParaRPr lang="en-GB" sz="1100" dirty="0">
              <a:solidFill>
                <a:schemeClr val="tx1"/>
              </a:solidFill>
              <a:latin typeface="Arial" panose="020B0604020202020204" pitchFamily="34" charset="0"/>
              <a:cs typeface="Arial" panose="020B0604020202020204" pitchFamily="34" charset="0"/>
            </a:endParaRPr>
          </a:p>
          <a:p>
            <a:pPr algn="ctr"/>
            <a:r>
              <a:rPr lang="en-GB" sz="1100" dirty="0">
                <a:solidFill>
                  <a:schemeClr val="tx1"/>
                </a:solidFill>
                <a:latin typeface="Arial" panose="020B0604020202020204" pitchFamily="34" charset="0"/>
                <a:cs typeface="Arial" panose="020B0604020202020204" pitchFamily="34" charset="0"/>
              </a:rPr>
              <a:t>We recognise and acknowledge that parents and families are the most important people in a child’s life and aim to always work in partnership with families. </a:t>
            </a:r>
          </a:p>
          <a:p>
            <a:pPr algn="ctr"/>
            <a:endParaRPr lang="en-GB" sz="1100" dirty="0">
              <a:solidFill>
                <a:schemeClr val="tx1"/>
              </a:solidFill>
              <a:latin typeface="Arial" panose="020B0604020202020204" pitchFamily="34" charset="0"/>
              <a:cs typeface="Arial" panose="020B0604020202020204" pitchFamily="34" charset="0"/>
            </a:endParaRPr>
          </a:p>
          <a:p>
            <a:r>
              <a:rPr lang="en-GB" sz="1100" dirty="0">
                <a:solidFill>
                  <a:schemeClr val="tx1"/>
                </a:solidFill>
                <a:latin typeface="Arial" panose="020B0604020202020204" pitchFamily="34" charset="0"/>
                <a:cs typeface="Arial" panose="020B0604020202020204" pitchFamily="34" charset="0"/>
              </a:rPr>
              <a:t>Froebelian principles</a:t>
            </a:r>
          </a:p>
          <a:p>
            <a:r>
              <a:rPr lang="en-GB" sz="1100" dirty="0">
                <a:solidFill>
                  <a:schemeClr val="tx1"/>
                </a:solidFill>
                <a:latin typeface="Arial" panose="020B0604020202020204" pitchFamily="34" charset="0"/>
                <a:cs typeface="Arial" panose="020B0604020202020204" pitchFamily="34" charset="0"/>
              </a:rPr>
              <a:t>Inchlair ELCC link</a:t>
            </a:r>
          </a:p>
          <a:p>
            <a:r>
              <a:rPr lang="en-GB" sz="1100" dirty="0">
                <a:solidFill>
                  <a:schemeClr val="tx1"/>
                </a:solidFill>
                <a:latin typeface="Arial" panose="020B0604020202020204" pitchFamily="34" charset="0"/>
                <a:cs typeface="Arial" panose="020B0604020202020204" pitchFamily="34" charset="0"/>
              </a:rPr>
              <a:t>Curriculum rationale</a:t>
            </a:r>
            <a:endParaRPr lang="en-GB" sz="1100" dirty="0">
              <a:latin typeface="Arial" panose="020B0604020202020204" pitchFamily="34" charset="0"/>
              <a:cs typeface="Arial" panose="020B0604020202020204" pitchFamily="34" charset="0"/>
            </a:endParaRPr>
          </a:p>
        </p:txBody>
      </p:sp>
      <p:sp>
        <p:nvSpPr>
          <p:cNvPr id="8" name="TextBox 7"/>
          <p:cNvSpPr txBox="1"/>
          <p:nvPr/>
        </p:nvSpPr>
        <p:spPr>
          <a:xfrm>
            <a:off x="8225825" y="2371712"/>
            <a:ext cx="1667352" cy="261610"/>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Froebelian Principles</a:t>
            </a:r>
          </a:p>
        </p:txBody>
      </p:sp>
      <p:sp>
        <p:nvSpPr>
          <p:cNvPr id="14" name="TextBox 13"/>
          <p:cNvSpPr txBox="1"/>
          <p:nvPr/>
        </p:nvSpPr>
        <p:spPr>
          <a:xfrm>
            <a:off x="8485269" y="3745740"/>
            <a:ext cx="1174112" cy="261610"/>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Inchlair ELCC</a:t>
            </a:r>
          </a:p>
        </p:txBody>
      </p:sp>
      <p:sp>
        <p:nvSpPr>
          <p:cNvPr id="15" name="TextBox 14"/>
          <p:cNvSpPr txBox="1"/>
          <p:nvPr/>
        </p:nvSpPr>
        <p:spPr>
          <a:xfrm>
            <a:off x="8238649" y="5189946"/>
            <a:ext cx="1657350" cy="261610"/>
          </a:xfrm>
          <a:prstGeom prst="rect">
            <a:avLst/>
          </a:prstGeom>
          <a:noFill/>
        </p:spPr>
        <p:txBody>
          <a:bodyPr wrap="square" rtlCol="0">
            <a:spAutoFit/>
          </a:bodyPr>
          <a:lstStyle/>
          <a:p>
            <a:pPr algn="ctr"/>
            <a:r>
              <a:rPr lang="en-GB" sz="1100" b="1" dirty="0">
                <a:latin typeface="Arial" panose="020B0604020202020204" pitchFamily="34" charset="0"/>
                <a:cs typeface="Arial" panose="020B0604020202020204" pitchFamily="34" charset="0"/>
              </a:rPr>
              <a:t>Curriculum Rationale</a:t>
            </a:r>
          </a:p>
        </p:txBody>
      </p:sp>
      <p:sp>
        <p:nvSpPr>
          <p:cNvPr id="9" name="TextBox 8"/>
          <p:cNvSpPr txBox="1"/>
          <p:nvPr/>
        </p:nvSpPr>
        <p:spPr>
          <a:xfrm>
            <a:off x="6094540" y="5655408"/>
            <a:ext cx="1712483" cy="430887"/>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Please scan QR Codes on right hand margin</a:t>
            </a:r>
          </a:p>
        </p:txBody>
      </p:sp>
      <p:sp>
        <p:nvSpPr>
          <p:cNvPr id="11" name="Right Brace 10"/>
          <p:cNvSpPr/>
          <p:nvPr/>
        </p:nvSpPr>
        <p:spPr>
          <a:xfrm>
            <a:off x="5924550" y="5570770"/>
            <a:ext cx="169990" cy="60016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dirty="0"/>
          </a:p>
        </p:txBody>
      </p:sp>
      <p:pic>
        <p:nvPicPr>
          <p:cNvPr id="16" name="Picture 15"/>
          <p:cNvPicPr>
            <a:picLocks noChangeAspect="1"/>
          </p:cNvPicPr>
          <p:nvPr/>
        </p:nvPicPr>
        <p:blipFill>
          <a:blip r:embed="rId7"/>
          <a:stretch>
            <a:fillRect/>
          </a:stretch>
        </p:blipFill>
        <p:spPr>
          <a:xfrm>
            <a:off x="8678044" y="4301292"/>
            <a:ext cx="778559" cy="778559"/>
          </a:xfrm>
          <a:prstGeom prst="rect">
            <a:avLst/>
          </a:prstGeom>
          <a:ln w="50800">
            <a:solidFill>
              <a:srgbClr val="00B050"/>
            </a:solidFill>
          </a:ln>
        </p:spPr>
      </p:pic>
      <p:pic>
        <p:nvPicPr>
          <p:cNvPr id="17" name="Picture 16"/>
          <p:cNvPicPr>
            <a:picLocks noChangeAspect="1"/>
          </p:cNvPicPr>
          <p:nvPr/>
        </p:nvPicPr>
        <p:blipFill>
          <a:blip r:embed="rId8"/>
          <a:stretch>
            <a:fillRect/>
          </a:stretch>
        </p:blipFill>
        <p:spPr>
          <a:xfrm>
            <a:off x="8672767" y="1492142"/>
            <a:ext cx="783836" cy="783836"/>
          </a:xfrm>
          <a:prstGeom prst="rect">
            <a:avLst/>
          </a:prstGeom>
          <a:ln w="50800">
            <a:solidFill>
              <a:srgbClr val="00B050"/>
            </a:solidFill>
          </a:ln>
        </p:spPr>
      </p:pic>
      <p:pic>
        <p:nvPicPr>
          <p:cNvPr id="18" name="Picture 17"/>
          <p:cNvPicPr>
            <a:picLocks noChangeAspect="1"/>
          </p:cNvPicPr>
          <p:nvPr/>
        </p:nvPicPr>
        <p:blipFill>
          <a:blip r:embed="rId9"/>
          <a:stretch>
            <a:fillRect/>
          </a:stretch>
        </p:blipFill>
        <p:spPr>
          <a:xfrm>
            <a:off x="8662399" y="2819175"/>
            <a:ext cx="794204" cy="794204"/>
          </a:xfrm>
          <a:prstGeom prst="rect">
            <a:avLst/>
          </a:prstGeom>
          <a:ln w="50800">
            <a:solidFill>
              <a:srgbClr val="00B050"/>
            </a:solidFill>
          </a:ln>
        </p:spPr>
      </p:pic>
    </p:spTree>
    <p:extLst>
      <p:ext uri="{BB962C8B-B14F-4D97-AF65-F5344CB8AC3E}">
        <p14:creationId xmlns:p14="http://schemas.microsoft.com/office/powerpoint/2010/main" val="188786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5F054EF5-EFE6-45A2-834C-0F0931F39F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8467"/>
            <a:ext cx="9906001" cy="6866467"/>
            <a:chOff x="0" y="-8467"/>
            <a:chExt cx="12192000" cy="6866467"/>
          </a:xfrm>
        </p:grpSpPr>
        <p:cxnSp>
          <p:nvCxnSpPr>
            <p:cNvPr id="53" name="Straight Connector 52">
              <a:extLst>
                <a:ext uri="{FF2B5EF4-FFF2-40B4-BE49-F238E27FC236}">
                  <a16:creationId xmlns:a16="http://schemas.microsoft.com/office/drawing/2014/main" id="{CFE3C88A-FEDB-4B9C-94EE-5026B326B3E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B5D51D9B-0E7C-44D3-9215-81F9915232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80" name="Rectangle 23">
              <a:extLst>
                <a:ext uri="{FF2B5EF4-FFF2-40B4-BE49-F238E27FC236}">
                  <a16:creationId xmlns:a16="http://schemas.microsoft.com/office/drawing/2014/main" id="{16EFB339-1D4E-4824-A20B-AF30D07CF7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81" name="Rectangle 25">
              <a:extLst>
                <a:ext uri="{FF2B5EF4-FFF2-40B4-BE49-F238E27FC236}">
                  <a16:creationId xmlns:a16="http://schemas.microsoft.com/office/drawing/2014/main" id="{00030831-8136-4C61-8F00-6F190C5AE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82" name="Isosceles Triangle 81">
              <a:extLst>
                <a:ext uri="{FF2B5EF4-FFF2-40B4-BE49-F238E27FC236}">
                  <a16:creationId xmlns:a16="http://schemas.microsoft.com/office/drawing/2014/main" id="{9B14B360-4798-467E-ADE9-756959EC5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83" name="Rectangle 27">
              <a:extLst>
                <a:ext uri="{FF2B5EF4-FFF2-40B4-BE49-F238E27FC236}">
                  <a16:creationId xmlns:a16="http://schemas.microsoft.com/office/drawing/2014/main" id="{9433F2F7-DA21-430A-A31C-D529D9C6A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84" name="Rectangle 28">
              <a:extLst>
                <a:ext uri="{FF2B5EF4-FFF2-40B4-BE49-F238E27FC236}">
                  <a16:creationId xmlns:a16="http://schemas.microsoft.com/office/drawing/2014/main" id="{0B24FFF9-F75D-4A88-90F8-D2D7BBB8E8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85" name="Rectangle 29">
              <a:extLst>
                <a:ext uri="{FF2B5EF4-FFF2-40B4-BE49-F238E27FC236}">
                  <a16:creationId xmlns:a16="http://schemas.microsoft.com/office/drawing/2014/main" id="{A0A2A2C4-404D-431C-8F9A-227932A42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86" name="Isosceles Triangle 85">
              <a:extLst>
                <a:ext uri="{FF2B5EF4-FFF2-40B4-BE49-F238E27FC236}">
                  <a16:creationId xmlns:a16="http://schemas.microsoft.com/office/drawing/2014/main" id="{4661DBE2-1BC5-463F-BBB8-199B890D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sp>
          <p:nvSpPr>
            <p:cNvPr id="87" name="Isosceles Triangle 86">
              <a:extLst>
                <a:ext uri="{FF2B5EF4-FFF2-40B4-BE49-F238E27FC236}">
                  <a16:creationId xmlns:a16="http://schemas.microsoft.com/office/drawing/2014/main" id="{710A6E70-F0B9-4E3D-9A78-2D2FEE5DF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dirty="0"/>
            </a:p>
          </p:txBody>
        </p:sp>
      </p:grpSp>
      <p:graphicFrame>
        <p:nvGraphicFramePr>
          <p:cNvPr id="7" name="Table 6">
            <a:extLst>
              <a:ext uri="{FF2B5EF4-FFF2-40B4-BE49-F238E27FC236}">
                <a16:creationId xmlns:a16="http://schemas.microsoft.com/office/drawing/2014/main" id="{2AFD6DB0-9AC1-BE42-5EB5-EB0FC794844F}"/>
              </a:ext>
            </a:extLst>
          </p:cNvPr>
          <p:cNvGraphicFramePr>
            <a:graphicFrameLocks noGrp="1"/>
          </p:cNvGraphicFramePr>
          <p:nvPr>
            <p:extLst>
              <p:ext uri="{D42A27DB-BD31-4B8C-83A1-F6EECF244321}">
                <p14:modId xmlns:p14="http://schemas.microsoft.com/office/powerpoint/2010/main" val="3083400118"/>
              </p:ext>
            </p:extLst>
          </p:nvPr>
        </p:nvGraphicFramePr>
        <p:xfrm>
          <a:off x="519839" y="526030"/>
          <a:ext cx="7781804" cy="5677353"/>
        </p:xfrm>
        <a:graphic>
          <a:graphicData uri="http://schemas.openxmlformats.org/drawingml/2006/table">
            <a:tbl>
              <a:tblPr firstRow="1" bandRow="1">
                <a:tableStyleId>{5C22544A-7EE6-4342-B048-85BDC9FD1C3A}</a:tableStyleId>
              </a:tblPr>
              <a:tblGrid>
                <a:gridCol w="1508746">
                  <a:extLst>
                    <a:ext uri="{9D8B030D-6E8A-4147-A177-3AD203B41FA5}">
                      <a16:colId xmlns:a16="http://schemas.microsoft.com/office/drawing/2014/main" val="4162970409"/>
                    </a:ext>
                  </a:extLst>
                </a:gridCol>
                <a:gridCol w="2714721">
                  <a:extLst>
                    <a:ext uri="{9D8B030D-6E8A-4147-A177-3AD203B41FA5}">
                      <a16:colId xmlns:a16="http://schemas.microsoft.com/office/drawing/2014/main" val="309305661"/>
                    </a:ext>
                  </a:extLst>
                </a:gridCol>
                <a:gridCol w="1590693">
                  <a:extLst>
                    <a:ext uri="{9D8B030D-6E8A-4147-A177-3AD203B41FA5}">
                      <a16:colId xmlns:a16="http://schemas.microsoft.com/office/drawing/2014/main" val="3894563691"/>
                    </a:ext>
                  </a:extLst>
                </a:gridCol>
                <a:gridCol w="1967644">
                  <a:extLst>
                    <a:ext uri="{9D8B030D-6E8A-4147-A177-3AD203B41FA5}">
                      <a16:colId xmlns:a16="http://schemas.microsoft.com/office/drawing/2014/main" val="3116934535"/>
                    </a:ext>
                  </a:extLst>
                </a:gridCol>
              </a:tblGrid>
              <a:tr h="153153">
                <a:tc gridSpan="4">
                  <a:txBody>
                    <a:bodyPr/>
                    <a:lstStyle/>
                    <a:p>
                      <a:pPr algn="ctr">
                        <a:lnSpc>
                          <a:spcPct val="107000"/>
                        </a:lnSpc>
                        <a:spcAft>
                          <a:spcPts val="800"/>
                        </a:spcAft>
                        <a:buNone/>
                      </a:pPr>
                      <a:r>
                        <a:rPr lang="en-GB" sz="900" kern="0" dirty="0">
                          <a:effectLst/>
                          <a:latin typeface="Arial" panose="020B0604020202020204" pitchFamily="34" charset="0"/>
                          <a:cs typeface="Arial" panose="020B0604020202020204" pitchFamily="34" charset="0"/>
                        </a:rPr>
                        <a:t>Contextual Factors 2025-2026</a:t>
                      </a:r>
                      <a:endParaRPr lang="en-GB" sz="900" kern="100" dirty="0">
                        <a:effectLst/>
                        <a:latin typeface="Arial" panose="020B0604020202020204" pitchFamily="34" charset="0"/>
                        <a:ea typeface="Aptos" panose="020B0004020202020204" pitchFamily="34" charset="0"/>
                        <a:cs typeface="Arial" panose="020B0604020202020204" pitchFamily="34" charset="0"/>
                      </a:endParaRPr>
                    </a:p>
                  </a:txBody>
                  <a:tcPr marL="19990" marR="19990" marT="0" marB="0"/>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979106879"/>
                  </a:ext>
                </a:extLst>
              </a:tr>
              <a:tr h="529406">
                <a:tc gridSpan="4">
                  <a:txBody>
                    <a:bodyPr/>
                    <a:lstStyle/>
                    <a:p>
                      <a:pPr algn="ctr">
                        <a:lnSpc>
                          <a:spcPct val="115000"/>
                        </a:lnSpc>
                        <a:spcAft>
                          <a:spcPts val="800"/>
                        </a:spcAft>
                        <a:buNone/>
                      </a:pPr>
                      <a:r>
                        <a:rPr lang="en-GB" sz="900" kern="0" dirty="0">
                          <a:effectLst/>
                          <a:latin typeface="Arial" panose="020B0604020202020204" pitchFamily="34" charset="0"/>
                          <a:cs typeface="Arial" panose="020B0604020202020204" pitchFamily="34" charset="0"/>
                        </a:rPr>
                        <a:t>Inchlair ELCC is located in the heart of Stenhousemuir, providing Early Learning and Childcare for children between the ages of 6 months to 5 years.  The centre is open 8am to 6pm Monday to Friday all year.  We provide placements for eligible 2’s and CARE placements as well as offering fee paying places for 2-year-olds. We offer placements for children aged 3- 5 years. The centre is registered to cater for 123 children throughout our 3 playrooms. </a:t>
                      </a:r>
                      <a:endParaRPr lang="en-GB" sz="900" kern="100" dirty="0">
                        <a:effectLst/>
                        <a:latin typeface="Arial" panose="020B0604020202020204" pitchFamily="34" charset="0"/>
                        <a:ea typeface="Aptos" panose="020B0004020202020204" pitchFamily="34" charset="0"/>
                        <a:cs typeface="Arial" panose="020B0604020202020204" pitchFamily="34" charset="0"/>
                      </a:endParaRPr>
                    </a:p>
                  </a:txBody>
                  <a:tcPr marL="19990" marR="19990" marT="0" marB="0"/>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13478075"/>
                  </a:ext>
                </a:extLst>
              </a:tr>
              <a:tr h="302290">
                <a:tc gridSpan="3">
                  <a:txBody>
                    <a:bodyPr/>
                    <a:lstStyle/>
                    <a:p>
                      <a:pPr algn="ctr">
                        <a:lnSpc>
                          <a:spcPct val="107000"/>
                        </a:lnSpc>
                        <a:spcAft>
                          <a:spcPts val="800"/>
                        </a:spcAft>
                        <a:buNone/>
                      </a:pPr>
                      <a:r>
                        <a:rPr lang="en-GB" sz="900" kern="0" dirty="0">
                          <a:effectLst/>
                          <a:latin typeface="Arial" panose="020B0604020202020204" pitchFamily="34" charset="0"/>
                          <a:cs typeface="Arial" panose="020B0604020202020204" pitchFamily="34" charset="0"/>
                        </a:rPr>
                        <a:t>Community Demographic: People</a:t>
                      </a:r>
                      <a:endParaRPr lang="en-GB" sz="900" kern="100" dirty="0">
                        <a:effectLst/>
                        <a:latin typeface="Arial" panose="020B0604020202020204" pitchFamily="34" charset="0"/>
                        <a:ea typeface="Aptos" panose="020B0004020202020204" pitchFamily="34" charset="0"/>
                        <a:cs typeface="Arial" panose="020B0604020202020204" pitchFamily="34" charset="0"/>
                      </a:endParaRPr>
                    </a:p>
                  </a:txBody>
                  <a:tcPr marL="19990" marR="19990" marT="0" marB="0"/>
                </a:tc>
                <a:tc hMerge="1">
                  <a:txBody>
                    <a:bodyPr/>
                    <a:lstStyle/>
                    <a:p>
                      <a:endParaRPr lang="en-GB"/>
                    </a:p>
                  </a:txBody>
                  <a:tcPr/>
                </a:tc>
                <a:tc hMerge="1">
                  <a:txBody>
                    <a:bodyPr/>
                    <a:lstStyle/>
                    <a:p>
                      <a:endParaRPr lang="en-GB"/>
                    </a:p>
                  </a:txBody>
                  <a:tcPr/>
                </a:tc>
                <a:tc>
                  <a:txBody>
                    <a:bodyPr/>
                    <a:lstStyle/>
                    <a:p>
                      <a:pPr algn="ctr">
                        <a:lnSpc>
                          <a:spcPct val="115000"/>
                        </a:lnSpc>
                        <a:spcAft>
                          <a:spcPts val="800"/>
                        </a:spcAft>
                        <a:buNone/>
                      </a:pPr>
                      <a:r>
                        <a:rPr lang="en-GB" sz="900" kern="0" dirty="0">
                          <a:effectLst/>
                          <a:latin typeface="Arial" panose="020B0604020202020204" pitchFamily="34" charset="0"/>
                          <a:cs typeface="Arial" panose="020B0604020202020204" pitchFamily="34" charset="0"/>
                        </a:rPr>
                        <a:t>Geographical and economic influences: Place</a:t>
                      </a:r>
                      <a:endParaRPr lang="en-GB" sz="900" kern="100" dirty="0">
                        <a:effectLst/>
                        <a:latin typeface="Arial" panose="020B0604020202020204" pitchFamily="34" charset="0"/>
                        <a:ea typeface="Aptos" panose="020B0004020202020204" pitchFamily="34" charset="0"/>
                        <a:cs typeface="Arial" panose="020B0604020202020204" pitchFamily="34" charset="0"/>
                      </a:endParaRPr>
                    </a:p>
                  </a:txBody>
                  <a:tcPr marL="19990" marR="19990" marT="0" marB="0"/>
                </a:tc>
                <a:extLst>
                  <a:ext uri="{0D108BD9-81ED-4DB2-BD59-A6C34878D82A}">
                    <a16:rowId xmlns:a16="http://schemas.microsoft.com/office/drawing/2014/main" val="3064308182"/>
                  </a:ext>
                </a:extLst>
              </a:tr>
              <a:tr h="4692504">
                <a:tc>
                  <a:txBody>
                    <a:bodyPr/>
                    <a:lstStyle/>
                    <a:p>
                      <a:pPr algn="l">
                        <a:lnSpc>
                          <a:spcPct val="107000"/>
                        </a:lnSpc>
                        <a:spcAft>
                          <a:spcPts val="800"/>
                        </a:spcAft>
                        <a:buNone/>
                      </a:pPr>
                      <a:r>
                        <a:rPr lang="en-GB" sz="900" kern="0" dirty="0">
                          <a:effectLst/>
                          <a:latin typeface="Arial" panose="020B0604020202020204" pitchFamily="34" charset="0"/>
                          <a:cs typeface="Arial" panose="020B0604020202020204" pitchFamily="34" charset="0"/>
                        </a:rPr>
                        <a:t>Our staff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Head of Centre: Adele Hamilton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PEYO: Claire Lord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SEYO: 2</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Clerical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12 EYOs, term time</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8 EYOs, full year</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3 ELCA</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2 SFLA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2 Kitchen staff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3 Cleaning staff  </a:t>
                      </a:r>
                      <a:endParaRPr lang="en-GB" sz="900" kern="100" dirty="0">
                        <a:effectLst/>
                        <a:latin typeface="Arial" panose="020B0604020202020204" pitchFamily="34" charset="0"/>
                        <a:cs typeface="Arial" panose="020B0604020202020204" pitchFamily="34" charset="0"/>
                      </a:endParaRPr>
                    </a:p>
                    <a:p>
                      <a:pPr marL="107950" algn="l">
                        <a:lnSpc>
                          <a:spcPct val="107000"/>
                        </a:lnSpc>
                        <a:spcAft>
                          <a:spcPts val="800"/>
                        </a:spcAft>
                        <a:buNone/>
                      </a:pPr>
                      <a:r>
                        <a:rPr lang="en-GB" sz="900" kern="0" dirty="0">
                          <a:effectLst/>
                          <a:latin typeface="Arial" panose="020B0604020202020204" pitchFamily="34" charset="0"/>
                          <a:cs typeface="Arial" panose="020B0604020202020204" pitchFamily="34" charset="0"/>
                        </a:rPr>
                        <a:t> </a:t>
                      </a:r>
                      <a:endParaRPr lang="en-GB" sz="900" kern="100" dirty="0">
                        <a:effectLst/>
                        <a:latin typeface="Arial" panose="020B0604020202020204" pitchFamily="34" charset="0"/>
                        <a:cs typeface="Arial" panose="020B0604020202020204" pitchFamily="34" charset="0"/>
                      </a:endParaRPr>
                    </a:p>
                    <a:p>
                      <a:pPr algn="l">
                        <a:lnSpc>
                          <a:spcPct val="107000"/>
                        </a:lnSpc>
                        <a:spcAft>
                          <a:spcPts val="800"/>
                        </a:spcAft>
                        <a:buNone/>
                      </a:pPr>
                      <a:r>
                        <a:rPr lang="en-GB" sz="900" kern="0" dirty="0">
                          <a:effectLst/>
                          <a:latin typeface="Arial" panose="020B0604020202020204" pitchFamily="34" charset="0"/>
                          <a:cs typeface="Arial" panose="020B0604020202020204" pitchFamily="34" charset="0"/>
                        </a:rPr>
                        <a:t> </a:t>
                      </a:r>
                      <a:endParaRPr lang="en-GB" sz="900" kern="100" dirty="0">
                        <a:effectLst/>
                        <a:latin typeface="Arial" panose="020B0604020202020204" pitchFamily="34" charset="0"/>
                        <a:ea typeface="Aptos" panose="020B0004020202020204" pitchFamily="34" charset="0"/>
                        <a:cs typeface="Arial" panose="020B0604020202020204" pitchFamily="34" charset="0"/>
                      </a:endParaRPr>
                    </a:p>
                  </a:txBody>
                  <a:tcPr marL="19990" marR="19990" marT="0" marB="0"/>
                </a:tc>
                <a:tc>
                  <a:txBody>
                    <a:bodyPr/>
                    <a:lstStyle/>
                    <a:p>
                      <a:pPr algn="l">
                        <a:lnSpc>
                          <a:spcPct val="107000"/>
                        </a:lnSpc>
                        <a:spcAft>
                          <a:spcPts val="800"/>
                        </a:spcAft>
                        <a:buNone/>
                      </a:pPr>
                      <a:r>
                        <a:rPr lang="en-GB" sz="900" kern="0" dirty="0">
                          <a:effectLst/>
                          <a:latin typeface="Arial" panose="020B0604020202020204" pitchFamily="34" charset="0"/>
                          <a:cs typeface="Arial" panose="020B0604020202020204" pitchFamily="34" charset="0"/>
                        </a:rPr>
                        <a:t>Our children and families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Registered for 123 children at any one time</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113 children registered in Inchlair ELCC.</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79 children are registered in 3-5 room.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34 children are registered in 2-3 room.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Overall, 41% Girls &amp; 59% Boys in 3-5 room</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Overall, 38% Girls &amp; 62% Boys in the 2-3’s room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75% of our families have participated in home visits to begin transition from nursery to home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 8 Children with ASN</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7 Children with EAL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SIMD: we range from 1-10 with highest percentage being SIMD 6, followed by SIMD 3. </a:t>
                      </a:r>
                      <a:endParaRPr lang="en-GB" sz="900" kern="100" dirty="0">
                        <a:effectLst/>
                        <a:latin typeface="Arial" panose="020B0604020202020204" pitchFamily="34" charset="0"/>
                        <a:ea typeface="Aptos" panose="020B0004020202020204" pitchFamily="34" charset="0"/>
                        <a:cs typeface="Arial" panose="020B0604020202020204" pitchFamily="34" charset="0"/>
                      </a:endParaRPr>
                    </a:p>
                  </a:txBody>
                  <a:tcPr marL="19990" marR="19990" marT="0" marB="0"/>
                </a:tc>
                <a:tc>
                  <a:txBody>
                    <a:bodyPr/>
                    <a:lstStyle/>
                    <a:p>
                      <a:pPr algn="l">
                        <a:lnSpc>
                          <a:spcPct val="107000"/>
                        </a:lnSpc>
                        <a:spcAft>
                          <a:spcPts val="800"/>
                        </a:spcAft>
                        <a:buNone/>
                      </a:pPr>
                      <a:r>
                        <a:rPr lang="en-GB" sz="900" kern="0" dirty="0">
                          <a:effectLst/>
                          <a:latin typeface="Arial" panose="020B0604020202020204" pitchFamily="34" charset="0"/>
                          <a:cs typeface="Arial" panose="020B0604020202020204" pitchFamily="34" charset="0"/>
                        </a:rPr>
                        <a:t>Partners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Collaborative work as part of Larbert Cluster </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 EY Central Team.</a:t>
                      </a:r>
                      <a:endParaRPr lang="en-GB" sz="900" kern="100" dirty="0">
                        <a:effectLst/>
                        <a:latin typeface="Arial" panose="020B060402020202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Various Professionals link Speech and Language Therapist/ Educational Psychologist/ Social Work</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YMI</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Gaelic</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PEEP</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PEEP Talk Programme </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Early Language Equity</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Woodlands Hub Pilot </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CLD Young Parents group </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Neighbourhood Group </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Play on Pedals </a:t>
                      </a:r>
                      <a:endParaRPr lang="en-GB" sz="900" kern="100" dirty="0">
                        <a:effectLst/>
                        <a:latin typeface="Arial" panose="020B0604020202020204" pitchFamily="34" charset="0"/>
                        <a:cs typeface="Arial" panose="020B0604020202020204" pitchFamily="34" charset="0"/>
                      </a:endParaRPr>
                    </a:p>
                    <a:p>
                      <a:pPr algn="l">
                        <a:lnSpc>
                          <a:spcPct val="115000"/>
                        </a:lnSpc>
                        <a:spcAft>
                          <a:spcPts val="800"/>
                        </a:spcAft>
                        <a:buNone/>
                      </a:pPr>
                      <a:r>
                        <a:rPr lang="en-GB" sz="900" kern="0" dirty="0">
                          <a:effectLst/>
                          <a:latin typeface="Arial" panose="020B0604020202020204" pitchFamily="34" charset="0"/>
                          <a:cs typeface="Arial" panose="020B0604020202020204" pitchFamily="34" charset="0"/>
                        </a:rPr>
                        <a:t> </a:t>
                      </a:r>
                      <a:endParaRPr lang="en-GB" sz="900" kern="100" dirty="0">
                        <a:effectLst/>
                        <a:latin typeface="Arial" panose="020B0604020202020204" pitchFamily="34" charset="0"/>
                        <a:ea typeface="Aptos" panose="020B0004020202020204" pitchFamily="34" charset="0"/>
                        <a:cs typeface="Arial" panose="020B0604020202020204" pitchFamily="34" charset="0"/>
                      </a:endParaRPr>
                    </a:p>
                  </a:txBody>
                  <a:tcPr marL="19990" marR="19990" marT="0" marB="0"/>
                </a:tc>
                <a:tc>
                  <a:txBody>
                    <a:bodyPr/>
                    <a:lstStyle/>
                    <a:p>
                      <a:pPr algn="l">
                        <a:lnSpc>
                          <a:spcPct val="115000"/>
                        </a:lnSpc>
                        <a:spcAft>
                          <a:spcPts val="800"/>
                        </a:spcAft>
                        <a:buNone/>
                      </a:pPr>
                      <a:r>
                        <a:rPr lang="en-GB" sz="900" kern="0" dirty="0">
                          <a:effectLst/>
                          <a:latin typeface="Arial" panose="020B0604020202020204" pitchFamily="34" charset="0"/>
                          <a:cs typeface="Arial" panose="020B0604020202020204" pitchFamily="34" charset="0"/>
                        </a:rPr>
                        <a:t>Amenities </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Woodland areas – 2 within walking distance</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Forest walks</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Play Park </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Local Library </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Community Centre</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Local shop, Chemist and café </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Local High School – Generation Project</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Local primary schools</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KLSB – Food Bank </a:t>
                      </a:r>
                      <a:endParaRPr lang="en-GB" sz="900" kern="100" dirty="0">
                        <a:effectLst/>
                        <a:latin typeface="Arial" panose="020B0604020202020204" pitchFamily="34" charset="0"/>
                        <a:cs typeface="Arial" panose="020B0604020202020204" pitchFamily="34" charset="0"/>
                      </a:endParaRPr>
                    </a:p>
                    <a:p>
                      <a:pPr marL="342900" lvl="0" indent="-342900" algn="l">
                        <a:lnSpc>
                          <a:spcPct val="115000"/>
                        </a:lnSpc>
                        <a:spcAft>
                          <a:spcPts val="800"/>
                        </a:spcAft>
                        <a:buFont typeface="Symbol" panose="05050102010706020507" pitchFamily="18" charset="2"/>
                        <a:buChar char=""/>
                      </a:pPr>
                      <a:r>
                        <a:rPr lang="en-GB" sz="900" kern="0" dirty="0">
                          <a:effectLst/>
                          <a:latin typeface="Arial" panose="020B0604020202020204" pitchFamily="34" charset="0"/>
                          <a:cs typeface="Arial" panose="020B0604020202020204" pitchFamily="34" charset="0"/>
                        </a:rPr>
                        <a:t>Community garden  </a:t>
                      </a:r>
                      <a:endParaRPr lang="en-GB" sz="900" kern="100" dirty="0">
                        <a:effectLst/>
                        <a:latin typeface="Arial" panose="020B0604020202020204" pitchFamily="34" charset="0"/>
                        <a:ea typeface="Aptos" panose="020B0004020202020204" pitchFamily="34" charset="0"/>
                        <a:cs typeface="Arial" panose="020B0604020202020204" pitchFamily="34" charset="0"/>
                      </a:endParaRPr>
                    </a:p>
                  </a:txBody>
                  <a:tcPr marL="19990" marR="19990" marT="0" marB="0"/>
                </a:tc>
                <a:extLst>
                  <a:ext uri="{0D108BD9-81ED-4DB2-BD59-A6C34878D82A}">
                    <a16:rowId xmlns:a16="http://schemas.microsoft.com/office/drawing/2014/main" val="1132321669"/>
                  </a:ext>
                </a:extLst>
              </a:tr>
            </a:tbl>
          </a:graphicData>
        </a:graphic>
      </p:graphicFrame>
    </p:spTree>
    <p:extLst>
      <p:ext uri="{BB962C8B-B14F-4D97-AF65-F5344CB8AC3E}">
        <p14:creationId xmlns:p14="http://schemas.microsoft.com/office/powerpoint/2010/main" val="1239320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15802" y="253963"/>
            <a:ext cx="7277467" cy="6280639"/>
          </a:xfrm>
          <a:prstGeom prst="round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8" name="Rectangle 7"/>
          <p:cNvSpPr/>
          <p:nvPr/>
        </p:nvSpPr>
        <p:spPr>
          <a:xfrm>
            <a:off x="572781" y="367960"/>
            <a:ext cx="6963507" cy="3411190"/>
          </a:xfrm>
          <a:prstGeom prst="rect">
            <a:avLst/>
          </a:prstGeom>
        </p:spPr>
        <p:txBody>
          <a:bodyPr wrap="square">
            <a:spAutoFit/>
          </a:bodyPr>
          <a:lstStyle/>
          <a:p>
            <a:pPr algn="ctr">
              <a:spcAft>
                <a:spcPts val="800"/>
              </a:spcAft>
            </a:pPr>
            <a:r>
              <a:rPr lang="en-GB" sz="1200" b="1" dirty="0">
                <a:latin typeface="Arial" panose="020B0604020202020204" pitchFamily="34" charset="0"/>
                <a:ea typeface="Calibri" panose="020F0502020204030204" pitchFamily="34" charset="0"/>
                <a:cs typeface="Arial" panose="020B0604020202020204" pitchFamily="34" charset="0"/>
              </a:rPr>
              <a:t>Priority 1</a:t>
            </a:r>
            <a:endParaRPr lang="en-GB" sz="1200" dirty="0">
              <a:latin typeface="Arial" panose="020B0604020202020204" pitchFamily="34" charset="0"/>
              <a:ea typeface="Calibri" panose="020F0502020204030204" pitchFamily="34" charset="0"/>
              <a:cs typeface="Arial" panose="020B0604020202020204" pitchFamily="34" charset="0"/>
            </a:endParaRPr>
          </a:p>
          <a:p>
            <a:pPr algn="ctr"/>
            <a:r>
              <a:rPr lang="en-GB" sz="1100" dirty="0">
                <a:solidFill>
                  <a:srgbClr val="00B050"/>
                </a:solidFill>
                <a:latin typeface="Arial" panose="020B0604020202020204" pitchFamily="34" charset="0"/>
                <a:cs typeface="Arial" panose="020B0604020202020204" pitchFamily="34" charset="0"/>
              </a:rPr>
              <a:t>By June 26 almost all children will demonstrate progress in their learning as identified in the Assessment Progression Framework.</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Progress:</a:t>
            </a:r>
            <a:br>
              <a:rPr lang="en-GB" sz="1100" dirty="0">
                <a:latin typeface="Arial" panose="020B0604020202020204" pitchFamily="34" charset="0"/>
                <a:cs typeface="Arial" panose="020B0604020202020204" pitchFamily="34" charset="0"/>
              </a:rPr>
            </a:br>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Almost all educators have participated in Planning for a Child Centred Play Pedagogy training with Cheryl Smyth – Early Years Teacher</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Almost all educators are confident in writing evaluative statements which demonstrate children’s progress over time.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Almost all educators are recording high quality observations</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Almost all children are demonstrating progress in most areas of their learning as identified within the APF.</a:t>
            </a:r>
          </a:p>
          <a:p>
            <a:pPr lvl="0"/>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Next Steps:</a:t>
            </a:r>
          </a:p>
          <a:p>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Develop approaches to planning which ensure consistency between 2-3 and 3-5 room.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Develop our approaches to intentional planning ensuring it is underpinned by the Froebelian principles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Continue to build on the Equity Project - develop approaches to rhyme and rhyming within both playrooms </a:t>
            </a:r>
          </a:p>
          <a:p>
            <a:pPr>
              <a:lnSpc>
                <a:spcPts val="1200"/>
              </a:lnSpc>
              <a:spcAft>
                <a:spcPts val="800"/>
              </a:spcAft>
            </a:pPr>
            <a:endParaRPr lang="en-GB" sz="1100" b="1" dirty="0">
              <a:solidFill>
                <a:schemeClr val="accent2">
                  <a:lumMod val="75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p:cNvSpPr txBox="1"/>
          <p:nvPr/>
        </p:nvSpPr>
        <p:spPr>
          <a:xfrm rot="20852357">
            <a:off x="8124826" y="552450"/>
            <a:ext cx="1485900" cy="461665"/>
          </a:xfrm>
          <a:prstGeom prst="rect">
            <a:avLst/>
          </a:prstGeom>
          <a:noFill/>
        </p:spPr>
        <p:txBody>
          <a:bodyPr wrap="square" rtlCol="0">
            <a:spAutoFit/>
          </a:bodyPr>
          <a:lstStyle/>
          <a:p>
            <a:r>
              <a:rPr lang="en-GB" sz="2400" b="1" dirty="0">
                <a:solidFill>
                  <a:schemeClr val="accent2">
                    <a:lumMod val="50000"/>
                  </a:schemeClr>
                </a:solidFill>
                <a:latin typeface="Lucida Calligraphy" panose="03010101010101010101" pitchFamily="66" charset="0"/>
              </a:rPr>
              <a:t>Froebel</a:t>
            </a:r>
          </a:p>
        </p:txBody>
      </p:sp>
      <p:sp>
        <p:nvSpPr>
          <p:cNvPr id="5" name="TextBox 4"/>
          <p:cNvSpPr txBox="1"/>
          <p:nvPr/>
        </p:nvSpPr>
        <p:spPr>
          <a:xfrm rot="282376">
            <a:off x="8288089" y="2312401"/>
            <a:ext cx="1648414" cy="830997"/>
          </a:xfrm>
          <a:prstGeom prst="rect">
            <a:avLst/>
          </a:prstGeom>
          <a:noFill/>
        </p:spPr>
        <p:txBody>
          <a:bodyPr wrap="square" rtlCol="0">
            <a:spAutoFit/>
          </a:bodyPr>
          <a:lstStyle/>
          <a:p>
            <a:pPr algn="ctr"/>
            <a:r>
              <a:rPr lang="en-GB" sz="2400" b="1" dirty="0">
                <a:solidFill>
                  <a:srgbClr val="FF0000"/>
                </a:solidFill>
                <a:latin typeface="Lucida Calligraphy" panose="03010101010101010101" pitchFamily="66" charset="0"/>
              </a:rPr>
              <a:t>Fire Training</a:t>
            </a:r>
          </a:p>
        </p:txBody>
      </p:sp>
      <p:sp>
        <p:nvSpPr>
          <p:cNvPr id="6" name="TextBox 5"/>
          <p:cNvSpPr txBox="1"/>
          <p:nvPr/>
        </p:nvSpPr>
        <p:spPr>
          <a:xfrm rot="20866251">
            <a:off x="7963229" y="4141712"/>
            <a:ext cx="1978134" cy="461665"/>
          </a:xfrm>
          <a:prstGeom prst="rect">
            <a:avLst/>
          </a:prstGeom>
          <a:noFill/>
        </p:spPr>
        <p:txBody>
          <a:bodyPr wrap="square" rtlCol="0">
            <a:spAutoFit/>
          </a:bodyPr>
          <a:lstStyle/>
          <a:p>
            <a:pPr algn="ctr"/>
            <a:r>
              <a:rPr lang="en-GB" sz="2400" b="1" dirty="0">
                <a:solidFill>
                  <a:schemeClr val="tx1">
                    <a:lumMod val="50000"/>
                    <a:lumOff val="50000"/>
                  </a:schemeClr>
                </a:solidFill>
                <a:latin typeface="Lucida Calligraphy" panose="03010101010101010101" pitchFamily="66" charset="0"/>
              </a:rPr>
              <a:t>Woodwork</a:t>
            </a:r>
          </a:p>
        </p:txBody>
      </p:sp>
      <p:sp>
        <p:nvSpPr>
          <p:cNvPr id="9" name="TextBox 8"/>
          <p:cNvSpPr txBox="1"/>
          <p:nvPr/>
        </p:nvSpPr>
        <p:spPr>
          <a:xfrm rot="437441">
            <a:off x="7968384" y="5949287"/>
            <a:ext cx="1978134" cy="461665"/>
          </a:xfrm>
          <a:prstGeom prst="rect">
            <a:avLst/>
          </a:prstGeom>
          <a:noFill/>
        </p:spPr>
        <p:txBody>
          <a:bodyPr wrap="square" rtlCol="0">
            <a:spAutoFit/>
          </a:bodyPr>
          <a:lstStyle/>
          <a:p>
            <a:pPr algn="ctr"/>
            <a:r>
              <a:rPr lang="en-GB" sz="2400" b="1" dirty="0">
                <a:solidFill>
                  <a:schemeClr val="tx1">
                    <a:lumMod val="50000"/>
                    <a:lumOff val="50000"/>
                  </a:schemeClr>
                </a:solidFill>
                <a:latin typeface="Lucida Calligraphy" panose="03010101010101010101" pitchFamily="66" charset="0"/>
              </a:rPr>
              <a:t>Sewing</a:t>
            </a:r>
          </a:p>
        </p:txBody>
      </p:sp>
    </p:spTree>
    <p:extLst>
      <p:ext uri="{BB962C8B-B14F-4D97-AF65-F5344CB8AC3E}">
        <p14:creationId xmlns:p14="http://schemas.microsoft.com/office/powerpoint/2010/main" val="310411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415802" y="190500"/>
            <a:ext cx="7436726" cy="6353175"/>
          </a:xfrm>
          <a:prstGeom prst="round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8" name="Rectangle 7"/>
          <p:cNvSpPr/>
          <p:nvPr/>
        </p:nvSpPr>
        <p:spPr>
          <a:xfrm>
            <a:off x="702867" y="268290"/>
            <a:ext cx="7000218" cy="6242735"/>
          </a:xfrm>
          <a:prstGeom prst="rect">
            <a:avLst/>
          </a:prstGeom>
        </p:spPr>
        <p:txBody>
          <a:bodyPr wrap="square">
            <a:spAutoFit/>
          </a:bodyPr>
          <a:lstStyle/>
          <a:p>
            <a:pPr algn="ctr">
              <a:lnSpc>
                <a:spcPts val="1100"/>
              </a:lnSpc>
            </a:pPr>
            <a:r>
              <a:rPr lang="en-GB" sz="1200" b="1" dirty="0">
                <a:latin typeface="Arial" panose="020B0604020202020204" pitchFamily="34" charset="0"/>
                <a:cs typeface="Arial" panose="020B0604020202020204" pitchFamily="34" charset="0"/>
              </a:rPr>
              <a:t>Priority 2</a:t>
            </a:r>
          </a:p>
          <a:p>
            <a:pPr algn="ctr">
              <a:lnSpc>
                <a:spcPts val="1100"/>
              </a:lnSpc>
            </a:pPr>
            <a:endParaRPr lang="en-GB" sz="1200" b="1" dirty="0">
              <a:latin typeface="Arial" panose="020B0604020202020204" pitchFamily="34" charset="0"/>
              <a:cs typeface="Arial" panose="020B0604020202020204" pitchFamily="34" charset="0"/>
            </a:endParaRPr>
          </a:p>
          <a:p>
            <a:pPr>
              <a:lnSpc>
                <a:spcPts val="1100"/>
              </a:lnSpc>
            </a:pPr>
            <a:endParaRPr lang="en-GB" sz="1200" b="1" dirty="0">
              <a:latin typeface="Arial" panose="020B0604020202020204" pitchFamily="34" charset="0"/>
              <a:cs typeface="Arial" panose="020B0604020202020204" pitchFamily="34" charset="0"/>
            </a:endParaRPr>
          </a:p>
          <a:p>
            <a:pPr algn="ctr"/>
            <a:r>
              <a:rPr lang="en-GB" sz="1100" dirty="0">
                <a:solidFill>
                  <a:srgbClr val="00B050"/>
                </a:solidFill>
                <a:latin typeface="Arial" panose="020B0604020202020204" pitchFamily="34" charset="0"/>
                <a:cs typeface="Arial" panose="020B0604020202020204" pitchFamily="34" charset="0"/>
              </a:rPr>
              <a:t>By June 26, PEEP Talking and Listening Kit will be embedded across the setting.        </a:t>
            </a:r>
          </a:p>
          <a:p>
            <a:r>
              <a:rPr lang="en-GB" sz="1100" dirty="0">
                <a:latin typeface="Arial" panose="020B0604020202020204" pitchFamily="34" charset="0"/>
                <a:cs typeface="Arial" panose="020B0604020202020204" pitchFamily="34" charset="0"/>
              </a:rPr>
              <a:t> </a:t>
            </a:r>
          </a:p>
          <a:p>
            <a:r>
              <a:rPr lang="en-GB" sz="1100" dirty="0">
                <a:latin typeface="Arial" panose="020B0604020202020204" pitchFamily="34" charset="0"/>
                <a:cs typeface="Arial" panose="020B0604020202020204" pitchFamily="34" charset="0"/>
              </a:rPr>
              <a:t>Progress:</a:t>
            </a:r>
          </a:p>
          <a:p>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11 families participated in PEEP Talk for a 6-week period.</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Almost all families who attended reported a 60% increase in their confidence supporting their child’s communication and language development after attending PEEP Talk.</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Following attendance at PEEP talk, there was a 40% increase in almost all families understanding of the importance of making time for talking and listening to support their child’s communication and language.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Following attendance at PEEP talk, there was a 60% increase in almost all families understanding of the importance of songs and rhymes in supporting their child’s communication and language. </a:t>
            </a:r>
          </a:p>
          <a:p>
            <a:pPr lvl="0"/>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Parent Comments from PEEP talk:</a:t>
            </a:r>
          </a:p>
          <a:p>
            <a:endParaRPr lang="en-GB" sz="1100" dirty="0">
              <a:latin typeface="Arial" panose="020B0604020202020204" pitchFamily="34" charset="0"/>
              <a:cs typeface="Arial" panose="020B0604020202020204" pitchFamily="34" charset="0"/>
            </a:endParaRPr>
          </a:p>
          <a:p>
            <a:pPr lvl="0"/>
            <a:r>
              <a:rPr lang="en-GB" sz="1100" dirty="0">
                <a:latin typeface="Arial" panose="020B0604020202020204" pitchFamily="34" charset="0"/>
                <a:cs typeface="Arial" panose="020B0604020202020204" pitchFamily="34" charset="0"/>
              </a:rPr>
              <a:t>What do you do differently to support your child’s communication &amp; language development since attending the TALK sessions?</a:t>
            </a:r>
          </a:p>
          <a:p>
            <a:r>
              <a:rPr lang="en-GB" sz="1100" dirty="0">
                <a:latin typeface="Arial" panose="020B0604020202020204" pitchFamily="34" charset="0"/>
                <a:cs typeface="Arial" panose="020B0604020202020204" pitchFamily="34" charset="0"/>
              </a:rPr>
              <a:t>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 take my time when talking and playing with my child”</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 use a lot more eye contact”</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“Be more in the moment and be responsive”</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 put my phone down more when they talk to me even when busy”</a:t>
            </a:r>
          </a:p>
          <a:p>
            <a:r>
              <a:rPr lang="en-GB" sz="1100" dirty="0">
                <a:latin typeface="Arial" panose="020B0604020202020204" pitchFamily="34" charset="0"/>
                <a:cs typeface="Arial" panose="020B0604020202020204" pitchFamily="34" charset="0"/>
              </a:rPr>
              <a:t> </a:t>
            </a:r>
          </a:p>
          <a:p>
            <a:pPr lvl="0"/>
            <a:r>
              <a:rPr lang="en-GB" sz="1100" dirty="0">
                <a:latin typeface="Arial" panose="020B0604020202020204" pitchFamily="34" charset="0"/>
                <a:cs typeface="Arial" panose="020B0604020202020204" pitchFamily="34" charset="0"/>
              </a:rPr>
              <a:t>What have you enjoyed about the TALK sessions?</a:t>
            </a:r>
          </a:p>
          <a:p>
            <a:pPr lvl="0"/>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“Being creative and having fun every session”</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“Having time to open up about concerns”</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“Learning more about their communication”</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“Learning communication is not just talking”</a:t>
            </a:r>
          </a:p>
          <a:p>
            <a:r>
              <a:rPr lang="en-GB" sz="1100" dirty="0">
                <a:latin typeface="Arial" panose="020B0604020202020204" pitchFamily="34" charset="0"/>
                <a:cs typeface="Arial" panose="020B0604020202020204" pitchFamily="34" charset="0"/>
              </a:rPr>
              <a:t> </a:t>
            </a:r>
          </a:p>
          <a:p>
            <a:r>
              <a:rPr lang="en-GB" sz="1100" dirty="0">
                <a:latin typeface="Arial" panose="020B0604020202020204" pitchFamily="34" charset="0"/>
                <a:cs typeface="Arial" panose="020B0604020202020204" pitchFamily="34" charset="0"/>
              </a:rPr>
              <a:t>Next Steps:</a:t>
            </a:r>
          </a:p>
          <a:p>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Continue to offer PEEP talk sessions consistently throughout the 2026-2027 year</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In response to family feedback, provide more opportunities for PEEP talk outdoors </a:t>
            </a:r>
          </a:p>
        </p:txBody>
      </p:sp>
      <p:sp>
        <p:nvSpPr>
          <p:cNvPr id="11" name="TextBox 10"/>
          <p:cNvSpPr txBox="1"/>
          <p:nvPr/>
        </p:nvSpPr>
        <p:spPr>
          <a:xfrm rot="21284794">
            <a:off x="8184502" y="1123669"/>
            <a:ext cx="1485900" cy="461665"/>
          </a:xfrm>
          <a:prstGeom prst="rect">
            <a:avLst/>
          </a:prstGeom>
          <a:noFill/>
        </p:spPr>
        <p:txBody>
          <a:bodyPr wrap="square" rtlCol="0">
            <a:spAutoFit/>
          </a:bodyPr>
          <a:lstStyle/>
          <a:p>
            <a:pPr algn="ctr"/>
            <a:r>
              <a:rPr lang="en-GB" sz="2400" b="1" dirty="0">
                <a:solidFill>
                  <a:srgbClr val="0070C0"/>
                </a:solidFill>
                <a:latin typeface="Lucida Calligraphy" panose="03010101010101010101" pitchFamily="66" charset="0"/>
              </a:rPr>
              <a:t>PEEP</a:t>
            </a:r>
          </a:p>
        </p:txBody>
      </p:sp>
      <p:sp>
        <p:nvSpPr>
          <p:cNvPr id="12" name="TextBox 11"/>
          <p:cNvSpPr txBox="1"/>
          <p:nvPr/>
        </p:nvSpPr>
        <p:spPr>
          <a:xfrm rot="517484">
            <a:off x="8219464" y="2363779"/>
            <a:ext cx="1650763" cy="830997"/>
          </a:xfrm>
          <a:prstGeom prst="rect">
            <a:avLst/>
          </a:prstGeom>
          <a:noFill/>
        </p:spPr>
        <p:txBody>
          <a:bodyPr wrap="square" rtlCol="0">
            <a:spAutoFit/>
          </a:bodyPr>
          <a:lstStyle/>
          <a:p>
            <a:pPr algn="ctr"/>
            <a:r>
              <a:rPr lang="en-GB" sz="2400" b="1" dirty="0">
                <a:solidFill>
                  <a:schemeClr val="accent1">
                    <a:lumMod val="50000"/>
                  </a:schemeClr>
                </a:solidFill>
                <a:latin typeface="Lucida Calligraphy" panose="03010101010101010101" pitchFamily="66" charset="0"/>
              </a:rPr>
              <a:t>Stay</a:t>
            </a:r>
            <a:br>
              <a:rPr lang="en-GB" sz="2400" b="1" dirty="0">
                <a:solidFill>
                  <a:schemeClr val="accent1">
                    <a:lumMod val="50000"/>
                  </a:schemeClr>
                </a:solidFill>
                <a:latin typeface="Lucida Calligraphy" panose="03010101010101010101" pitchFamily="66" charset="0"/>
              </a:rPr>
            </a:br>
            <a:r>
              <a:rPr lang="en-GB" sz="2400" b="1" dirty="0">
                <a:solidFill>
                  <a:schemeClr val="accent1">
                    <a:lumMod val="50000"/>
                  </a:schemeClr>
                </a:solidFill>
                <a:latin typeface="Lucida Calligraphy" panose="03010101010101010101" pitchFamily="66" charset="0"/>
              </a:rPr>
              <a:t>&amp; Play</a:t>
            </a:r>
          </a:p>
        </p:txBody>
      </p:sp>
      <p:sp>
        <p:nvSpPr>
          <p:cNvPr id="13" name="TextBox 12"/>
          <p:cNvSpPr txBox="1"/>
          <p:nvPr/>
        </p:nvSpPr>
        <p:spPr>
          <a:xfrm rot="517484">
            <a:off x="8219464" y="3906032"/>
            <a:ext cx="1650763" cy="830997"/>
          </a:xfrm>
          <a:prstGeom prst="rect">
            <a:avLst/>
          </a:prstGeom>
          <a:noFill/>
        </p:spPr>
        <p:txBody>
          <a:bodyPr wrap="square" rtlCol="0">
            <a:spAutoFit/>
          </a:bodyPr>
          <a:lstStyle/>
          <a:p>
            <a:pPr algn="ctr"/>
            <a:r>
              <a:rPr lang="en-GB" sz="2400" b="1" dirty="0">
                <a:solidFill>
                  <a:srgbClr val="7030A0"/>
                </a:solidFill>
                <a:latin typeface="Lucida Calligraphy" panose="03010101010101010101" pitchFamily="66" charset="0"/>
              </a:rPr>
              <a:t>Baby Massage</a:t>
            </a:r>
          </a:p>
        </p:txBody>
      </p:sp>
      <p:sp>
        <p:nvSpPr>
          <p:cNvPr id="14" name="TextBox 13"/>
          <p:cNvSpPr txBox="1"/>
          <p:nvPr/>
        </p:nvSpPr>
        <p:spPr>
          <a:xfrm rot="21036934">
            <a:off x="8219465" y="5539666"/>
            <a:ext cx="1650763" cy="461665"/>
          </a:xfrm>
          <a:prstGeom prst="rect">
            <a:avLst/>
          </a:prstGeom>
          <a:noFill/>
        </p:spPr>
        <p:txBody>
          <a:bodyPr wrap="square" rtlCol="0">
            <a:spAutoFit/>
          </a:bodyPr>
          <a:lstStyle/>
          <a:p>
            <a:pPr algn="ctr"/>
            <a:r>
              <a:rPr lang="en-GB" sz="2400" b="1" dirty="0">
                <a:solidFill>
                  <a:srgbClr val="FF0000"/>
                </a:solidFill>
                <a:latin typeface="Lucida Calligraphy" panose="03010101010101010101" pitchFamily="66" charset="0"/>
              </a:rPr>
              <a:t>Bookbug</a:t>
            </a:r>
          </a:p>
        </p:txBody>
      </p:sp>
    </p:spTree>
    <p:extLst>
      <p:ext uri="{BB962C8B-B14F-4D97-AF65-F5344CB8AC3E}">
        <p14:creationId xmlns:p14="http://schemas.microsoft.com/office/powerpoint/2010/main" val="2619590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69682" y="276225"/>
            <a:ext cx="7584790" cy="3972510"/>
          </a:xfrm>
          <a:prstGeom prst="round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8" name="Rectangle 7"/>
          <p:cNvSpPr/>
          <p:nvPr/>
        </p:nvSpPr>
        <p:spPr>
          <a:xfrm>
            <a:off x="355454" y="314325"/>
            <a:ext cx="7122766" cy="3934410"/>
          </a:xfrm>
          <a:prstGeom prst="rect">
            <a:avLst/>
          </a:prstGeom>
        </p:spPr>
        <p:txBody>
          <a:bodyPr wrap="square">
            <a:spAutoFit/>
          </a:bodyPr>
          <a:lstStyle/>
          <a:p>
            <a:pPr algn="ctr">
              <a:spcAft>
                <a:spcPts val="800"/>
              </a:spcAft>
            </a:pPr>
            <a:r>
              <a:rPr lang="en-GB" sz="1200" b="1" dirty="0">
                <a:latin typeface="Arial" panose="020B0604020202020204" pitchFamily="34" charset="0"/>
                <a:ea typeface="Calibri" panose="020F0502020204030204" pitchFamily="34" charset="0"/>
                <a:cs typeface="Arial" panose="020B0604020202020204" pitchFamily="34" charset="0"/>
              </a:rPr>
              <a:t>Priority 3</a:t>
            </a:r>
          </a:p>
          <a:p>
            <a:pPr algn="ctr"/>
            <a:r>
              <a:rPr lang="en-GB" sz="1100" dirty="0">
                <a:solidFill>
                  <a:srgbClr val="00B050"/>
                </a:solidFill>
                <a:latin typeface="Arial" panose="020B0604020202020204" pitchFamily="34" charset="0"/>
                <a:cs typeface="Arial" panose="020B0604020202020204" pitchFamily="34" charset="0"/>
              </a:rPr>
              <a:t>By June 2026,100% of children will experience high quality transition adapted to their needs  </a:t>
            </a:r>
            <a:r>
              <a:rPr lang="en-GB" sz="1100" b="1" dirty="0">
                <a:solidFill>
                  <a:srgbClr val="00B050"/>
                </a:solidFill>
                <a:latin typeface="Arial" panose="020B0604020202020204" pitchFamily="34" charset="0"/>
                <a:cs typeface="Arial" panose="020B0604020202020204" pitchFamily="34" charset="0"/>
              </a:rPr>
              <a:t>         </a:t>
            </a:r>
          </a:p>
          <a:p>
            <a:r>
              <a:rPr lang="en-GB" sz="1100" dirty="0">
                <a:latin typeface="Arial" panose="020B0604020202020204" pitchFamily="34" charset="0"/>
                <a:cs typeface="Arial" panose="020B0604020202020204" pitchFamily="34" charset="0"/>
              </a:rPr>
              <a:t>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Some children have attended transition bookbug visits to Larbert Village ELC</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All children transitioning to Kinnaird Primary have participated in transition events</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Children transitioning into Inchlair ELCC have all been invited to attend an initial stay and play visit in June 2026</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All families are offered a home visit prior to their child transitioning to the setting.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Transition is sensitively planned in partnership with families to meet children’s individual needs e.g. increased settling in visits, settle visits over the summer period.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Children who do not attend during holiday periods have been invited to attend a settle back into nursery stay and play session prior to their return.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All families have been given the opportunity to attend stay and play sessions each Monday of the summer holidays to support keeping in touch during the holiday period. </a:t>
            </a:r>
          </a:p>
          <a:p>
            <a:r>
              <a:rPr lang="en-GB" sz="1100" dirty="0">
                <a:latin typeface="Arial" panose="020B0604020202020204" pitchFamily="34" charset="0"/>
                <a:cs typeface="Arial" panose="020B0604020202020204" pitchFamily="34" charset="0"/>
              </a:rPr>
              <a:t> </a:t>
            </a:r>
          </a:p>
          <a:p>
            <a:r>
              <a:rPr lang="en-GB" sz="1100" dirty="0">
                <a:latin typeface="Arial" panose="020B0604020202020204" pitchFamily="34" charset="0"/>
                <a:cs typeface="Arial" panose="020B0604020202020204" pitchFamily="34" charset="0"/>
              </a:rPr>
              <a:t>Next Steps:</a:t>
            </a:r>
          </a:p>
          <a:p>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Develop approaches to transition between the 2-3 and 3-5 playroom.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Develop approaches to transition which are enhanced to meet the needs of children who require additional support. </a:t>
            </a:r>
          </a:p>
          <a:p>
            <a:r>
              <a:rPr lang="en-GB" sz="1100" dirty="0">
                <a:latin typeface="Arial" panose="020B0604020202020204" pitchFamily="34" charset="0"/>
                <a:cs typeface="Arial" panose="020B0604020202020204" pitchFamily="34" charset="0"/>
              </a:rPr>
              <a:t> </a:t>
            </a:r>
          </a:p>
          <a:p>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2333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355454" y="563707"/>
            <a:ext cx="7375382" cy="1527985"/>
          </a:xfrm>
          <a:prstGeom prst="round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t> </a:t>
            </a:r>
          </a:p>
        </p:txBody>
      </p:sp>
      <p:sp>
        <p:nvSpPr>
          <p:cNvPr id="8" name="Rectangle 7"/>
          <p:cNvSpPr/>
          <p:nvPr/>
        </p:nvSpPr>
        <p:spPr>
          <a:xfrm>
            <a:off x="481762" y="563707"/>
            <a:ext cx="7122766" cy="1461939"/>
          </a:xfrm>
          <a:prstGeom prst="rect">
            <a:avLst/>
          </a:prstGeom>
        </p:spPr>
        <p:txBody>
          <a:bodyPr wrap="square">
            <a:spAutoFit/>
          </a:bodyPr>
          <a:lstStyle/>
          <a:p>
            <a:r>
              <a:rPr lang="en-GB" sz="1100" dirty="0">
                <a:latin typeface="Arial" panose="020B0604020202020204" pitchFamily="34" charset="0"/>
                <a:cs typeface="Arial" panose="020B0604020202020204" pitchFamily="34" charset="0"/>
              </a:rPr>
              <a:t> </a:t>
            </a:r>
          </a:p>
          <a:p>
            <a:pPr lvl="0"/>
            <a:r>
              <a:rPr lang="en-GB" sz="1200" b="1" dirty="0">
                <a:latin typeface="Arial" panose="020B0604020202020204" pitchFamily="34" charset="0"/>
                <a:cs typeface="Arial" panose="020B0604020202020204" pitchFamily="34" charset="0"/>
              </a:rPr>
              <a:t>Feedback</a:t>
            </a:r>
            <a:r>
              <a:rPr lang="en-GB" sz="1100" b="1" dirty="0">
                <a:latin typeface="Arial" panose="020B0604020202020204" pitchFamily="34" charset="0"/>
                <a:cs typeface="Arial" panose="020B0604020202020204" pitchFamily="34" charset="0"/>
              </a:rPr>
              <a:t> </a:t>
            </a:r>
          </a:p>
          <a:p>
            <a:pPr lvl="0"/>
            <a:endParaRPr lang="en-GB" sz="11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The staff are always so friendly and welcoming, nothing ever seems like too much trouble for them.</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Great to have events like this (breakfast gathering) outside school hours. </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 only get to look at my child’s folder during reviews, could electronic journals be considered.</a:t>
            </a:r>
          </a:p>
          <a:p>
            <a:pPr marL="171450" lvl="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Communication and handover could be improved. </a:t>
            </a:r>
          </a:p>
          <a:p>
            <a:pPr lvl="0"/>
            <a:endParaRPr lang="en-GB" sz="1100" dirty="0">
              <a:latin typeface="Arial" panose="020B0604020202020204" pitchFamily="34" charset="0"/>
              <a:cs typeface="Arial" panose="020B0604020202020204" pitchFamily="34" charset="0"/>
            </a:endParaRPr>
          </a:p>
        </p:txBody>
      </p:sp>
      <p:sp>
        <p:nvSpPr>
          <p:cNvPr id="4" name="Rounded Rectangle 3"/>
          <p:cNvSpPr/>
          <p:nvPr/>
        </p:nvSpPr>
        <p:spPr>
          <a:xfrm>
            <a:off x="355454" y="2570516"/>
            <a:ext cx="7375382" cy="1527984"/>
          </a:xfrm>
          <a:prstGeom prst="round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GB" sz="1200" b="1" dirty="0">
                <a:solidFill>
                  <a:schemeClr val="tx1"/>
                </a:solidFill>
                <a:latin typeface="Arial" panose="020B0604020202020204" pitchFamily="34" charset="0"/>
                <a:cs typeface="Arial" panose="020B0604020202020204" pitchFamily="34" charset="0"/>
              </a:rPr>
              <a:t>Improvement Priorities 26/27</a:t>
            </a:r>
            <a:br>
              <a:rPr lang="en-GB" sz="1200" b="1" dirty="0">
                <a:solidFill>
                  <a:schemeClr val="tx1"/>
                </a:solidFill>
                <a:latin typeface="Arial" panose="020B0604020202020204" pitchFamily="34" charset="0"/>
                <a:cs typeface="Arial" panose="020B0604020202020204" pitchFamily="34" charset="0"/>
              </a:rPr>
            </a:br>
            <a:endParaRPr lang="en-GB" sz="1200" b="1" dirty="0">
              <a:solidFill>
                <a:schemeClr val="tx1"/>
              </a:solidFill>
              <a:latin typeface="Arial" panose="020B0604020202020204" pitchFamily="34" charset="0"/>
              <a:cs typeface="Arial" panose="020B0604020202020204" pitchFamily="34" charset="0"/>
            </a:endParaRPr>
          </a:p>
          <a:p>
            <a:r>
              <a:rPr lang="en-GB" sz="1100" dirty="0">
                <a:solidFill>
                  <a:schemeClr val="tx1"/>
                </a:solidFill>
                <a:latin typeface="Arial" panose="020B0604020202020204" pitchFamily="34" charset="0"/>
                <a:cs typeface="Arial" panose="020B0604020202020204" pitchFamily="34" charset="0"/>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dirty="0">
                <a:solidFill>
                  <a:schemeClr val="tx1"/>
                </a:solidFill>
                <a:latin typeface="Arial" panose="020B0604020202020204" pitchFamily="34" charset="0"/>
                <a:cs typeface="Arial" panose="020B0604020202020204" pitchFamily="34" charset="0"/>
              </a:rPr>
              <a:t> </a:t>
            </a:r>
            <a:r>
              <a:rPr kumimoji="0" lang="en-US"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By June 2027, all educators will be confident in delivering intentional planning underpinned by the Froebelian principles to secure children’s progress.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By June 2027, all children will have equity of opportunity regardless of socio-economic background, disability, race or gender.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By June 2027, Up, Up and Away identifying stages toolkit and stages profile and strategy map will be used consistently and effectively by all educators to evidence children under 3’s progress over time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dirty="0">
              <a:solidFill>
                <a:schemeClr val="tx1"/>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stretch>
            <a:fillRect/>
          </a:stretch>
        </p:blipFill>
        <p:spPr>
          <a:xfrm>
            <a:off x="8442383" y="183599"/>
            <a:ext cx="1228612" cy="1231762"/>
          </a:xfrm>
          <a:prstGeom prst="rect">
            <a:avLst/>
          </a:prstGeom>
        </p:spPr>
      </p:pic>
      <p:pic>
        <p:nvPicPr>
          <p:cNvPr id="6" name="Picture 5"/>
          <p:cNvPicPr>
            <a:picLocks noChangeAspect="1"/>
          </p:cNvPicPr>
          <p:nvPr/>
        </p:nvPicPr>
        <p:blipFill>
          <a:blip r:embed="rId4"/>
          <a:stretch>
            <a:fillRect/>
          </a:stretch>
        </p:blipFill>
        <p:spPr>
          <a:xfrm>
            <a:off x="8587552" y="4542477"/>
            <a:ext cx="1083443" cy="1601148"/>
          </a:xfrm>
          <a:prstGeom prst="rect">
            <a:avLst/>
          </a:prstGeom>
        </p:spPr>
      </p:pic>
    </p:spTree>
    <p:extLst>
      <p:ext uri="{BB962C8B-B14F-4D97-AF65-F5344CB8AC3E}">
        <p14:creationId xmlns:p14="http://schemas.microsoft.com/office/powerpoint/2010/main" val="217523426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608</TotalTime>
  <Words>1336</Words>
  <Application>Microsoft Office PowerPoint</Application>
  <PresentationFormat>A4 Paper (210x297 mm)</PresentationFormat>
  <Paragraphs>162</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Aptos</vt:lpstr>
      <vt:lpstr>Arial</vt:lpstr>
      <vt:lpstr>Lucida Calligraphy</vt:lpstr>
      <vt:lpstr>Symbol</vt:lpstr>
      <vt:lpstr>Trebuchet MS</vt:lpstr>
      <vt:lpstr>Wingdings 3</vt:lpstr>
      <vt:lpstr>Facet</vt:lpstr>
      <vt:lpstr>Inchlair  ELC Centre</vt:lpstr>
      <vt:lpstr>PowerPoint Presentation</vt:lpstr>
      <vt:lpstr>PowerPoint Presentation</vt:lpstr>
      <vt:lpstr>PowerPoint Presentation</vt:lpstr>
      <vt:lpstr>PowerPoint Presentation</vt:lpstr>
      <vt:lpstr>PowerPoint Presentation</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Inchlair  ELC Centre</dc:title>
  <dc:creator>Karen Leitch</dc:creator>
  <cp:lastModifiedBy>Adele Hamilton</cp:lastModifiedBy>
  <cp:revision>37</cp:revision>
  <cp:lastPrinted>2025-07-17T13:29:48Z</cp:lastPrinted>
  <dcterms:created xsi:type="dcterms:W3CDTF">2025-07-17T10:14:18Z</dcterms:created>
  <dcterms:modified xsi:type="dcterms:W3CDTF">2026-06-08T08:53:25Z</dcterms:modified>
</cp:coreProperties>
</file>