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33"/>
  </p:notesMasterIdLst>
  <p:sldIdLst>
    <p:sldId id="281" r:id="rId5"/>
    <p:sldId id="345" r:id="rId6"/>
    <p:sldId id="346" r:id="rId7"/>
    <p:sldId id="257" r:id="rId8"/>
    <p:sldId id="351" r:id="rId9"/>
    <p:sldId id="349" r:id="rId10"/>
    <p:sldId id="352" r:id="rId11"/>
    <p:sldId id="350" r:id="rId12"/>
    <p:sldId id="353" r:id="rId13"/>
    <p:sldId id="295" r:id="rId14"/>
    <p:sldId id="298" r:id="rId15"/>
    <p:sldId id="301" r:id="rId16"/>
    <p:sldId id="304" r:id="rId17"/>
    <p:sldId id="307" r:id="rId18"/>
    <p:sldId id="310" r:id="rId19"/>
    <p:sldId id="313" r:id="rId20"/>
    <p:sldId id="316" r:id="rId21"/>
    <p:sldId id="319" r:id="rId22"/>
    <p:sldId id="322" r:id="rId23"/>
    <p:sldId id="328" r:id="rId24"/>
    <p:sldId id="331" r:id="rId25"/>
    <p:sldId id="334" r:id="rId26"/>
    <p:sldId id="337" r:id="rId27"/>
    <p:sldId id="348" r:id="rId28"/>
    <p:sldId id="347" r:id="rId29"/>
    <p:sldId id="340" r:id="rId30"/>
    <p:sldId id="341" r:id="rId31"/>
    <p:sldId id="342" r:id="rId32"/>
  </p:sldIdLst>
  <p:sldSz cx="9144000" cy="5143500" type="screen16x9"/>
  <p:notesSz cx="9866313" cy="142954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orkbook Cover and Introduction" id="{2D50247E-2F5F-8940-A612-10CFE3C66655}">
          <p14:sldIdLst>
            <p14:sldId id="281"/>
          </p14:sldIdLst>
        </p14:section>
        <p14:section name="School Improvement Priorities" id="{B4344284-857B-9B40-A105-1846305195D8}">
          <p14:sldIdLst>
            <p14:sldId id="345"/>
            <p14:sldId id="346"/>
          </p14:sldIdLst>
        </p14:section>
        <p14:section name="Pillar 1 - Short 1" id="{34685C4A-22AE-9A45-BC98-5561FF290BBB}">
          <p14:sldIdLst>
            <p14:sldId id="257"/>
            <p14:sldId id="351"/>
            <p14:sldId id="349"/>
            <p14:sldId id="352"/>
            <p14:sldId id="350"/>
            <p14:sldId id="353"/>
          </p14:sldIdLst>
        </p14:section>
        <p14:section name="Pillar 1 - Short 2" id="{8AA2DD3B-927E-7448-B684-B327920648C7}">
          <p14:sldIdLst/>
        </p14:section>
        <p14:section name="Pillar 1 - Short 3" id="{03D4106C-1FF5-C747-8BBA-FEDD1B11708F}">
          <p14:sldIdLst/>
        </p14:section>
        <p14:section name="Pillar 1 - Short 4" id="{4B766B12-61A2-DA44-94DF-FC3B3652CF14}">
          <p14:sldIdLst/>
        </p14:section>
        <p14:section name="Pillar 1 - Short 5" id="{845AB623-46E4-B348-A081-9B57CF6B0828}">
          <p14:sldIdLst>
            <p14:sldId id="295"/>
          </p14:sldIdLst>
        </p14:section>
        <p14:section name="Pillar 1 - Short 6" id="{ED698D76-8691-A246-BFBE-07EE6F2D733F}">
          <p14:sldIdLst>
            <p14:sldId id="298"/>
          </p14:sldIdLst>
        </p14:section>
        <p14:section name="Pillar 2 - Short 1" id="{615DA680-DB31-DC46-B07D-991F258EAB7F}">
          <p14:sldIdLst>
            <p14:sldId id="301"/>
          </p14:sldIdLst>
        </p14:section>
        <p14:section name="Pillar 2 - Short 2" id="{0106B727-C0C8-354C-BEC9-66B8B12ACC70}">
          <p14:sldIdLst>
            <p14:sldId id="304"/>
          </p14:sldIdLst>
        </p14:section>
        <p14:section name="Pillar 2 - Short 3" id="{731B3216-F198-E747-9562-24478A1E85AC}">
          <p14:sldIdLst>
            <p14:sldId id="307"/>
          </p14:sldIdLst>
        </p14:section>
        <p14:section name="Pillar 2 - Short 4" id="{CB1EAD5A-D01B-E648-854E-2B9732112AE6}">
          <p14:sldIdLst>
            <p14:sldId id="310"/>
          </p14:sldIdLst>
        </p14:section>
        <p14:section name="Pillar 2 - Short 5" id="{4FC0E1B4-347A-144A-8AF6-15B9E317AAD9}">
          <p14:sldIdLst>
            <p14:sldId id="313"/>
          </p14:sldIdLst>
        </p14:section>
        <p14:section name="Pillar 2 - Short 6" id="{A1E6C07B-DACB-C747-A4FF-C02E3F9BBF25}">
          <p14:sldIdLst>
            <p14:sldId id="316"/>
          </p14:sldIdLst>
        </p14:section>
        <p14:section name="Pillar 3 - Short 1" id="{46CA347C-D75C-D144-8D3E-1BAE88F8F9CE}">
          <p14:sldIdLst>
            <p14:sldId id="319"/>
          </p14:sldIdLst>
        </p14:section>
        <p14:section name="Pillar 3 - Short 2" id="{DB208B82-B801-DD48-B19F-49ADD9A1A2B8}">
          <p14:sldIdLst>
            <p14:sldId id="322"/>
          </p14:sldIdLst>
        </p14:section>
        <p14:section name="Pillar 3 - Short 3" id="{8EEB10C6-F162-EF48-BF38-3DF7AA0CBC4B}">
          <p14:sldIdLst>
            <p14:sldId id="328"/>
          </p14:sldIdLst>
        </p14:section>
        <p14:section name="Pillar 3 - Short 4" id="{E435983E-3592-D447-93F1-9987715DCAED}">
          <p14:sldIdLst>
            <p14:sldId id="331"/>
          </p14:sldIdLst>
        </p14:section>
        <p14:section name="Pillar 3 - Short 5" id="{102672CA-AC6F-064D-A0DB-B04F4226ED3D}">
          <p14:sldIdLst>
            <p14:sldId id="334"/>
          </p14:sldIdLst>
        </p14:section>
        <p14:section name="Pillar 3 - Short 6" id="{8C9D9B68-43E0-7D41-939F-A973043E99E7}">
          <p14:sldIdLst>
            <p14:sldId id="337"/>
          </p14:sldIdLst>
        </p14:section>
        <p14:section name="Additional Blank Template Pages" id="{45AE08DD-23CA-BC4E-8441-E5014B8790CD}">
          <p14:sldIdLst>
            <p14:sldId id="348"/>
            <p14:sldId id="347"/>
            <p14:sldId id="340"/>
            <p14:sldId id="341"/>
            <p14:sldId id="34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CC901"/>
    <a:srgbClr val="F39202"/>
    <a:srgbClr val="F39200"/>
    <a:srgbClr val="BCC900"/>
    <a:srgbClr val="E83F65"/>
    <a:srgbClr val="E1C311"/>
    <a:srgbClr val="B80E80"/>
    <a:srgbClr val="37AFDA"/>
    <a:srgbClr val="FED9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9DF571-B50E-4742-88F1-452A7D05E475}" v="1" dt="2026-06-03T06:58:20.550"/>
    <p1510:client id="{14C36A2E-9E78-9C6C-A524-D6B54E9DFD6D}" v="1" dt="2026-05-28T11:53:19.3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275403" cy="717254"/>
          </a:xfrm>
          <a:prstGeom prst="rect">
            <a:avLst/>
          </a:prstGeom>
        </p:spPr>
        <p:txBody>
          <a:bodyPr vert="horz" lIns="133073" tIns="66536" rIns="133073" bIns="66536" rtlCol="0"/>
          <a:lstStyle>
            <a:lvl1pPr algn="l">
              <a:defRPr sz="1700"/>
            </a:lvl1pPr>
          </a:lstStyle>
          <a:p>
            <a:endParaRPr lang="en-US"/>
          </a:p>
        </p:txBody>
      </p:sp>
      <p:sp>
        <p:nvSpPr>
          <p:cNvPr id="3" name="Date Placeholder 2"/>
          <p:cNvSpPr>
            <a:spLocks noGrp="1"/>
          </p:cNvSpPr>
          <p:nvPr>
            <p:ph type="dt" idx="1"/>
          </p:nvPr>
        </p:nvSpPr>
        <p:spPr>
          <a:xfrm>
            <a:off x="5588627" y="1"/>
            <a:ext cx="4275403" cy="717254"/>
          </a:xfrm>
          <a:prstGeom prst="rect">
            <a:avLst/>
          </a:prstGeom>
        </p:spPr>
        <p:txBody>
          <a:bodyPr vert="horz" lIns="133073" tIns="66536" rIns="133073" bIns="66536" rtlCol="0"/>
          <a:lstStyle>
            <a:lvl1pPr algn="r">
              <a:defRPr sz="1700"/>
            </a:lvl1pPr>
          </a:lstStyle>
          <a:p>
            <a:fld id="{9F147910-9E66-E046-A947-AA2FE52BB3AE}" type="datetimeFigureOut">
              <a:rPr lang="en-US" smtClean="0"/>
              <a:t>7/29/2026</a:t>
            </a:fld>
            <a:endParaRPr lang="en-US"/>
          </a:p>
        </p:txBody>
      </p:sp>
      <p:sp>
        <p:nvSpPr>
          <p:cNvPr id="4" name="Slide Image Placeholder 3"/>
          <p:cNvSpPr>
            <a:spLocks noGrp="1" noRot="1" noChangeAspect="1"/>
          </p:cNvSpPr>
          <p:nvPr>
            <p:ph type="sldImg" idx="2"/>
          </p:nvPr>
        </p:nvSpPr>
        <p:spPr>
          <a:xfrm>
            <a:off x="646113" y="1787525"/>
            <a:ext cx="8574087" cy="4822825"/>
          </a:xfrm>
          <a:prstGeom prst="rect">
            <a:avLst/>
          </a:prstGeom>
          <a:noFill/>
          <a:ln w="12700">
            <a:solidFill>
              <a:prstClr val="black"/>
            </a:solidFill>
          </a:ln>
        </p:spPr>
        <p:txBody>
          <a:bodyPr vert="horz" lIns="133073" tIns="66536" rIns="133073" bIns="66536" rtlCol="0" anchor="ctr"/>
          <a:lstStyle/>
          <a:p>
            <a:endParaRPr lang="en-US"/>
          </a:p>
        </p:txBody>
      </p:sp>
      <p:sp>
        <p:nvSpPr>
          <p:cNvPr id="5" name="Notes Placeholder 4"/>
          <p:cNvSpPr>
            <a:spLocks noGrp="1"/>
          </p:cNvSpPr>
          <p:nvPr>
            <p:ph type="body" sz="quarter" idx="3"/>
          </p:nvPr>
        </p:nvSpPr>
        <p:spPr>
          <a:xfrm>
            <a:off x="986632" y="6879680"/>
            <a:ext cx="7893050" cy="5628829"/>
          </a:xfrm>
          <a:prstGeom prst="rect">
            <a:avLst/>
          </a:prstGeom>
        </p:spPr>
        <p:txBody>
          <a:bodyPr vert="horz" lIns="133073" tIns="66536" rIns="133073" bIns="66536"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1" y="13578186"/>
            <a:ext cx="4275403" cy="717253"/>
          </a:xfrm>
          <a:prstGeom prst="rect">
            <a:avLst/>
          </a:prstGeom>
        </p:spPr>
        <p:txBody>
          <a:bodyPr vert="horz" lIns="133073" tIns="66536" rIns="133073" bIns="66536" rtlCol="0" anchor="b"/>
          <a:lstStyle>
            <a:lvl1pPr algn="l">
              <a:defRPr sz="1700"/>
            </a:lvl1pPr>
          </a:lstStyle>
          <a:p>
            <a:endParaRPr lang="en-US"/>
          </a:p>
        </p:txBody>
      </p:sp>
      <p:sp>
        <p:nvSpPr>
          <p:cNvPr id="7" name="Slide Number Placeholder 6"/>
          <p:cNvSpPr>
            <a:spLocks noGrp="1"/>
          </p:cNvSpPr>
          <p:nvPr>
            <p:ph type="sldNum" sz="quarter" idx="5"/>
          </p:nvPr>
        </p:nvSpPr>
        <p:spPr>
          <a:xfrm>
            <a:off x="5588627" y="13578186"/>
            <a:ext cx="4275403" cy="717253"/>
          </a:xfrm>
          <a:prstGeom prst="rect">
            <a:avLst/>
          </a:prstGeom>
        </p:spPr>
        <p:txBody>
          <a:bodyPr vert="horz" lIns="133073" tIns="66536" rIns="133073" bIns="66536" rtlCol="0" anchor="b"/>
          <a:lstStyle>
            <a:lvl1pPr algn="r">
              <a:defRPr sz="1700"/>
            </a:lvl1pPr>
          </a:lstStyle>
          <a:p>
            <a:fld id="{931232AE-4159-314A-93DC-4CC240AFD083}" type="slidenum">
              <a:rPr lang="en-US" smtClean="0"/>
              <a:t>‹#›</a:t>
            </a:fld>
            <a:endParaRPr lang="en-US"/>
          </a:p>
        </p:txBody>
      </p:sp>
    </p:spTree>
    <p:extLst>
      <p:ext uri="{BB962C8B-B14F-4D97-AF65-F5344CB8AC3E}">
        <p14:creationId xmlns:p14="http://schemas.microsoft.com/office/powerpoint/2010/main" val="2467191476"/>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3724F-0933-FBAA-F3BB-41E48D26EB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29EA7-00D3-1C97-1D32-43EA704046E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55A5C06-D5E4-2609-C628-2A08010FA8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F6B6D4D-79BC-7D1A-AD83-3FFB5B66D889}"/>
              </a:ext>
            </a:extLst>
          </p:cNvPr>
          <p:cNvSpPr>
            <a:spLocks noGrp="1"/>
          </p:cNvSpPr>
          <p:nvPr>
            <p:ph type="sldNum" sz="quarter" idx="5"/>
          </p:nvPr>
        </p:nvSpPr>
        <p:spPr/>
        <p:txBody>
          <a:bodyPr/>
          <a:lstStyle/>
          <a:p>
            <a:fld id="{931232AE-4159-314A-93DC-4CC240AFD083}" type="slidenum">
              <a:rPr lang="en-US" smtClean="0"/>
              <a:t>2</a:t>
            </a:fld>
            <a:endParaRPr lang="en-US"/>
          </a:p>
        </p:txBody>
      </p:sp>
    </p:spTree>
    <p:extLst>
      <p:ext uri="{BB962C8B-B14F-4D97-AF65-F5344CB8AC3E}">
        <p14:creationId xmlns:p14="http://schemas.microsoft.com/office/powerpoint/2010/main" val="319397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F7DF1-2F45-DD4A-98FC-2566E06DC5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268675-F1A6-958A-5741-D4D8DD1485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DC4170B-AD8E-8829-E95A-4B1C88F01F6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FE0233-099E-74AA-6BA1-5401712CB476}"/>
              </a:ext>
            </a:extLst>
          </p:cNvPr>
          <p:cNvSpPr>
            <a:spLocks noGrp="1"/>
          </p:cNvSpPr>
          <p:nvPr>
            <p:ph type="sldNum" sz="quarter" idx="5"/>
          </p:nvPr>
        </p:nvSpPr>
        <p:spPr/>
        <p:txBody>
          <a:bodyPr/>
          <a:lstStyle/>
          <a:p>
            <a:fld id="{931232AE-4159-314A-93DC-4CC240AFD083}" type="slidenum">
              <a:rPr lang="en-US" smtClean="0"/>
              <a:t>3</a:t>
            </a:fld>
            <a:endParaRPr lang="en-US"/>
          </a:p>
        </p:txBody>
      </p:sp>
    </p:spTree>
    <p:extLst>
      <p:ext uri="{BB962C8B-B14F-4D97-AF65-F5344CB8AC3E}">
        <p14:creationId xmlns:p14="http://schemas.microsoft.com/office/powerpoint/2010/main" val="2183609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B4716-6B40-192D-A40E-8790507D8D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885898-58DA-5797-8F54-F708E3DE19A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1DA78C6-88FF-1A83-0926-6BB57C3F1A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E5B758-0F03-21B8-7D49-503AC56C6121}"/>
              </a:ext>
            </a:extLst>
          </p:cNvPr>
          <p:cNvSpPr>
            <a:spLocks noGrp="1"/>
          </p:cNvSpPr>
          <p:nvPr>
            <p:ph type="sldNum" sz="quarter" idx="5"/>
          </p:nvPr>
        </p:nvSpPr>
        <p:spPr/>
        <p:txBody>
          <a:bodyPr/>
          <a:lstStyle/>
          <a:p>
            <a:fld id="{931232AE-4159-314A-93DC-4CC240AFD083}" type="slidenum">
              <a:rPr lang="en-US" smtClean="0"/>
              <a:t>24</a:t>
            </a:fld>
            <a:endParaRPr lang="en-US"/>
          </a:p>
        </p:txBody>
      </p:sp>
    </p:spTree>
    <p:extLst>
      <p:ext uri="{BB962C8B-B14F-4D97-AF65-F5344CB8AC3E}">
        <p14:creationId xmlns:p14="http://schemas.microsoft.com/office/powerpoint/2010/main" val="11619275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7B43B-24E5-B98E-FA85-54E9E59B77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0EC8E-A04F-B828-E8C1-CA752F63BFE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3B42F45-3444-4739-7A5F-CFC8498356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2478F1-A8EF-66A4-62D6-63A3AE0FFA72}"/>
              </a:ext>
            </a:extLst>
          </p:cNvPr>
          <p:cNvSpPr>
            <a:spLocks noGrp="1"/>
          </p:cNvSpPr>
          <p:nvPr>
            <p:ph type="sldNum" sz="quarter" idx="5"/>
          </p:nvPr>
        </p:nvSpPr>
        <p:spPr/>
        <p:txBody>
          <a:bodyPr/>
          <a:lstStyle/>
          <a:p>
            <a:fld id="{931232AE-4159-314A-93DC-4CC240AFD083}" type="slidenum">
              <a:rPr lang="en-US" smtClean="0"/>
              <a:t>25</a:t>
            </a:fld>
            <a:endParaRPr lang="en-US"/>
          </a:p>
        </p:txBody>
      </p:sp>
    </p:spTree>
    <p:extLst>
      <p:ext uri="{BB962C8B-B14F-4D97-AF65-F5344CB8AC3E}">
        <p14:creationId xmlns:p14="http://schemas.microsoft.com/office/powerpoint/2010/main" val="175190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GB"/>
              <a:t>Click to edit Master title style</a:t>
            </a:r>
            <a:endParaRPr lang="en-US"/>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44496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996125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GB"/>
              <a:t>Click to edit Master title style</a:t>
            </a:r>
            <a:endParaRPr lang="en-US"/>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70786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6286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29150" y="1369219"/>
            <a:ext cx="3886200" cy="3263504"/>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846CE7D5-CF57-46EF-B807-FDD0502418D4}" type="datetimeFigureOut">
              <a:rPr lang="en-US" smtClean="0"/>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57500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GB"/>
              <a:t>Click to edit Master title style</a:t>
            </a:r>
            <a:endParaRPr lang="en-US"/>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GB"/>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846CE7D5-CF57-46EF-B807-FDD0502418D4}" type="datetimeFigureOut">
              <a:rPr lang="en-US" smtClean="0"/>
              <a:t>7/29/2026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98621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846CE7D5-CF57-46EF-B807-FDD0502418D4}" type="datetimeFigureOut">
              <a:rPr lang="en-US" smtClean="0"/>
              <a:t>7/29/2026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758049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41958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72577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GB"/>
              <a:t>Click to edit Master title style</a:t>
            </a:r>
            <a:endParaRPr lang="en-US"/>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GB"/>
              <a:t>Click icon to add picture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4319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72225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846CE7D5-CF57-46EF-B807-FDD0502418D4}" type="datetimeFigureOut">
              <a:rPr lang="en-US" smtClean="0"/>
              <a:t>7/29/2026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530647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846CE7D5-CF57-46EF-B807-FDD0502418D4}" type="datetimeFigureOut">
              <a:rPr lang="en-US" smtClean="0"/>
              <a:t>7/29/2026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15625485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C93CDC-141C-0EFD-0DF5-3AA157B7424B}"/>
              </a:ext>
            </a:extLst>
          </p:cNvPr>
          <p:cNvSpPr>
            <a:spLocks noGrp="1"/>
          </p:cNvSpPr>
          <p:nvPr>
            <p:ph idx="1"/>
          </p:nvPr>
        </p:nvSpPr>
        <p:spPr>
          <a:xfrm>
            <a:off x="84308" y="2172916"/>
            <a:ext cx="3589506" cy="398834"/>
          </a:xfrm>
        </p:spPr>
        <p:txBody>
          <a:bodyPr vert="horz" lIns="91440" tIns="45720" rIns="91440" bIns="45720" rtlCol="0" anchor="t">
            <a:normAutofit lnSpcReduction="10000"/>
          </a:bodyPr>
          <a:lstStyle/>
          <a:p>
            <a:pPr marL="0" indent="0">
              <a:buNone/>
            </a:pPr>
            <a:r>
              <a:rPr lang="en-US" sz="2400" b="1" err="1"/>
              <a:t>Inchlair</a:t>
            </a:r>
            <a:r>
              <a:rPr lang="en-US" sz="2400" b="1"/>
              <a:t> ELCC</a:t>
            </a:r>
          </a:p>
        </p:txBody>
      </p:sp>
      <p:sp>
        <p:nvSpPr>
          <p:cNvPr id="2" name="Content Placeholder 2">
            <a:extLst>
              <a:ext uri="{FF2B5EF4-FFF2-40B4-BE49-F238E27FC236}">
                <a16:creationId xmlns:a16="http://schemas.microsoft.com/office/drawing/2014/main" id="{50361641-FE15-B843-D606-10A68233F304}"/>
              </a:ext>
            </a:extLst>
          </p:cNvPr>
          <p:cNvSpPr txBox="1">
            <a:spLocks/>
          </p:cNvSpPr>
          <p:nvPr/>
        </p:nvSpPr>
        <p:spPr>
          <a:xfrm>
            <a:off x="84308" y="4296383"/>
            <a:ext cx="3589506" cy="398834"/>
          </a:xfrm>
          <a:prstGeom prst="rect">
            <a:avLst/>
          </a:prstGeom>
        </p:spPr>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400" b="1" dirty="0"/>
              <a:t>2026/2027</a:t>
            </a:r>
          </a:p>
        </p:txBody>
      </p:sp>
      <p:pic>
        <p:nvPicPr>
          <p:cNvPr id="4" name="Picture 3">
            <a:extLst>
              <a:ext uri="{FF2B5EF4-FFF2-40B4-BE49-F238E27FC236}">
                <a16:creationId xmlns:a16="http://schemas.microsoft.com/office/drawing/2014/main" id="{73DB02AD-E02C-D3B5-6CD7-5339D931A49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5997" y="2694243"/>
            <a:ext cx="1440888" cy="144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1482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09E93-A0F5-45BC-49B7-64CC404C79E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D1803517-1893-0607-9166-D666CC1B59C1}"/>
              </a:ext>
            </a:extLst>
          </p:cNvPr>
          <p:cNvSpPr txBox="1"/>
          <p:nvPr/>
        </p:nvSpPr>
        <p:spPr>
          <a:xfrm>
            <a:off x="731705" y="855538"/>
            <a:ext cx="224471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Curriculum, Learning, Teaching and Assessment</a:t>
            </a:r>
          </a:p>
        </p:txBody>
      </p:sp>
      <p:sp>
        <p:nvSpPr>
          <p:cNvPr id="5" name="TextBox 4">
            <a:extLst>
              <a:ext uri="{FF2B5EF4-FFF2-40B4-BE49-F238E27FC236}">
                <a16:creationId xmlns:a16="http://schemas.microsoft.com/office/drawing/2014/main" id="{B75FF45C-774D-1331-79B3-DF82AD0BC144}"/>
              </a:ext>
            </a:extLst>
          </p:cNvPr>
          <p:cNvSpPr txBox="1"/>
          <p:nvPr/>
        </p:nvSpPr>
        <p:spPr>
          <a:xfrm>
            <a:off x="3382360" y="869027"/>
            <a:ext cx="249314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Culture, Ethos, Relationships, Equality and Inclusion​</a:t>
            </a:r>
          </a:p>
        </p:txBody>
      </p:sp>
      <p:sp>
        <p:nvSpPr>
          <p:cNvPr id="6" name="TextBox 5">
            <a:extLst>
              <a:ext uri="{FF2B5EF4-FFF2-40B4-BE49-F238E27FC236}">
                <a16:creationId xmlns:a16="http://schemas.microsoft.com/office/drawing/2014/main" id="{AACCC93C-A2D8-5A51-1E2F-056A0F265E74}"/>
              </a:ext>
            </a:extLst>
          </p:cNvPr>
          <p:cNvSpPr txBox="1"/>
          <p:nvPr/>
        </p:nvSpPr>
        <p:spPr>
          <a:xfrm>
            <a:off x="5994084" y="853312"/>
            <a:ext cx="26116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Improving Outcomes</a:t>
            </a:r>
          </a:p>
        </p:txBody>
      </p:sp>
      <p:sp>
        <p:nvSpPr>
          <p:cNvPr id="7" name="TextBox 6">
            <a:extLst>
              <a:ext uri="{FF2B5EF4-FFF2-40B4-BE49-F238E27FC236}">
                <a16:creationId xmlns:a16="http://schemas.microsoft.com/office/drawing/2014/main" id="{A3BB87AF-C9FE-3418-57A0-D26B4C9083E8}"/>
              </a:ext>
            </a:extLst>
          </p:cNvPr>
          <p:cNvSpPr txBox="1"/>
          <p:nvPr/>
        </p:nvSpPr>
        <p:spPr>
          <a:xfrm>
            <a:off x="770779" y="51507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1​</a:t>
            </a:r>
          </a:p>
        </p:txBody>
      </p:sp>
      <p:sp>
        <p:nvSpPr>
          <p:cNvPr id="8" name="TextBox 7">
            <a:extLst>
              <a:ext uri="{FF2B5EF4-FFF2-40B4-BE49-F238E27FC236}">
                <a16:creationId xmlns:a16="http://schemas.microsoft.com/office/drawing/2014/main" id="{D8960B7B-A5C5-C12C-BCA8-CC9A9F508334}"/>
              </a:ext>
            </a:extLst>
          </p:cNvPr>
          <p:cNvSpPr txBox="1"/>
          <p:nvPr/>
        </p:nvSpPr>
        <p:spPr>
          <a:xfrm>
            <a:off x="3382470" y="50518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2</a:t>
            </a:r>
          </a:p>
        </p:txBody>
      </p:sp>
      <p:sp>
        <p:nvSpPr>
          <p:cNvPr id="9" name="TextBox 8">
            <a:extLst>
              <a:ext uri="{FF2B5EF4-FFF2-40B4-BE49-F238E27FC236}">
                <a16:creationId xmlns:a16="http://schemas.microsoft.com/office/drawing/2014/main" id="{201110FD-B990-5EAE-3232-49559BADA3D4}"/>
              </a:ext>
            </a:extLst>
          </p:cNvPr>
          <p:cNvSpPr txBox="1"/>
          <p:nvPr/>
        </p:nvSpPr>
        <p:spPr>
          <a:xfrm>
            <a:off x="5994084" y="51507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3</a:t>
            </a:r>
          </a:p>
        </p:txBody>
      </p:sp>
      <p:sp>
        <p:nvSpPr>
          <p:cNvPr id="13" name="Rectangle: Rounded Corners 12">
            <a:extLst>
              <a:ext uri="{FF2B5EF4-FFF2-40B4-BE49-F238E27FC236}">
                <a16:creationId xmlns:a16="http://schemas.microsoft.com/office/drawing/2014/main" id="{46D21157-4EE0-9308-9A00-F2B74F89F4AE}"/>
              </a:ext>
            </a:extLst>
          </p:cNvPr>
          <p:cNvSpPr>
            <a:spLocks noGrp="1" noRot="1" noMove="1" noResize="1" noEditPoints="1" noAdjustHandles="1" noChangeArrowheads="1" noChangeShapeType="1"/>
          </p:cNvSpPr>
          <p:nvPr/>
        </p:nvSpPr>
        <p:spPr>
          <a:xfrm>
            <a:off x="770863" y="1423897"/>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45720" rIns="144000" bIns="45720" rtlCol="0" anchor="t" anchorCtr="0">
            <a:normAutofit fontScale="77500" lnSpcReduction="20000"/>
          </a:bodyPr>
          <a:lstStyle/>
          <a:p>
            <a:r>
              <a:rPr lang="en-US" sz="1000" dirty="0">
                <a:solidFill>
                  <a:schemeClr val="tx1"/>
                </a:solidFill>
              </a:rPr>
              <a:t>By June 2027, all educators will be confident in delivering intentional planning underpinned by the Froebelian principles to secure children’s progress. </a:t>
            </a:r>
          </a:p>
        </p:txBody>
      </p:sp>
      <p:sp>
        <p:nvSpPr>
          <p:cNvPr id="2" name="Content Placeholder 2">
            <a:extLst>
              <a:ext uri="{FF2B5EF4-FFF2-40B4-BE49-F238E27FC236}">
                <a16:creationId xmlns:a16="http://schemas.microsoft.com/office/drawing/2014/main" id="{274DD1EC-C905-7F25-F495-35D4B4A43DA4}"/>
              </a:ext>
            </a:extLst>
          </p:cNvPr>
          <p:cNvSpPr>
            <a:spLocks noGrp="1"/>
          </p:cNvSpPr>
          <p:nvPr>
            <p:ph idx="1"/>
          </p:nvPr>
        </p:nvSpPr>
        <p:spPr>
          <a:xfrm>
            <a:off x="59306" y="109752"/>
            <a:ext cx="4979621" cy="398834"/>
          </a:xfrm>
        </p:spPr>
        <p:txBody>
          <a:bodyPr vert="horz" lIns="91440" tIns="45720" rIns="91440" bIns="45720" rtlCol="0" anchor="t">
            <a:normAutofit fontScale="85000" lnSpcReduction="10000"/>
          </a:bodyPr>
          <a:lstStyle/>
          <a:p>
            <a:pPr marL="0" indent="0">
              <a:buNone/>
            </a:pPr>
            <a:r>
              <a:rPr lang="en-US" sz="2000" b="1"/>
              <a:t>Establishment  Improvement Priorities - Short</a:t>
            </a:r>
          </a:p>
        </p:txBody>
      </p:sp>
      <p:sp>
        <p:nvSpPr>
          <p:cNvPr id="36" name="Rectangle: Rounded Corners 12">
            <a:extLst>
              <a:ext uri="{FF2B5EF4-FFF2-40B4-BE49-F238E27FC236}">
                <a16:creationId xmlns:a16="http://schemas.microsoft.com/office/drawing/2014/main" id="{5249B6CE-ECDA-779E-312D-907036B7ADD5}"/>
              </a:ext>
            </a:extLst>
          </p:cNvPr>
          <p:cNvSpPr>
            <a:spLocks noGrp="1" noRot="1" noMove="1" noResize="1" noEditPoints="1" noAdjustHandles="1" noChangeArrowheads="1" noChangeShapeType="1"/>
          </p:cNvSpPr>
          <p:nvPr/>
        </p:nvSpPr>
        <p:spPr>
          <a:xfrm>
            <a:off x="3382445" y="1425714"/>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45720" rIns="144000" bIns="45720" rtlCol="0" anchor="t" anchorCtr="0">
            <a:normAutofit fontScale="77500" lnSpcReduction="20000"/>
          </a:bodyPr>
          <a:lstStyle/>
          <a:p>
            <a:r>
              <a:rPr lang="en-US" sz="1000" dirty="0">
                <a:solidFill>
                  <a:schemeClr val="tx1"/>
                </a:solidFill>
              </a:rPr>
              <a:t>By June 2027, all children will have equity of opportunity regardless of socio-economic background, disability, race or gender.  </a:t>
            </a:r>
          </a:p>
        </p:txBody>
      </p:sp>
      <p:sp>
        <p:nvSpPr>
          <p:cNvPr id="42" name="Rectangle: Rounded Corners 12">
            <a:extLst>
              <a:ext uri="{FF2B5EF4-FFF2-40B4-BE49-F238E27FC236}">
                <a16:creationId xmlns:a16="http://schemas.microsoft.com/office/drawing/2014/main" id="{5776CFD2-96EB-2852-0523-94F268841425}"/>
              </a:ext>
            </a:extLst>
          </p:cNvPr>
          <p:cNvSpPr>
            <a:spLocks noGrp="1" noRot="1" noMove="1" noResize="1" noEditPoints="1" noAdjustHandles="1" noChangeArrowheads="1" noChangeShapeType="1"/>
          </p:cNvSpPr>
          <p:nvPr/>
        </p:nvSpPr>
        <p:spPr>
          <a:xfrm>
            <a:off x="5994027" y="1422356"/>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45720" rIns="144000" bIns="45720" rtlCol="0" anchor="t" anchorCtr="0">
            <a:normAutofit fontScale="92500"/>
          </a:bodyPr>
          <a:lstStyle/>
          <a:p>
            <a:r>
              <a:rPr lang="en-US" sz="700" dirty="0">
                <a:solidFill>
                  <a:schemeClr val="tx1"/>
                </a:solidFill>
              </a:rPr>
              <a:t>By June 2027, Up, Up and Away identifying stages toolkit and stages profile and strategy map will be used consistently and effectively by all educators to evidence children under 3’s progress over time </a:t>
            </a:r>
          </a:p>
        </p:txBody>
      </p:sp>
      <p:sp>
        <p:nvSpPr>
          <p:cNvPr id="66" name="Oval 65">
            <a:extLst>
              <a:ext uri="{FF2B5EF4-FFF2-40B4-BE49-F238E27FC236}">
                <a16:creationId xmlns:a16="http://schemas.microsoft.com/office/drawing/2014/main" id="{2EF93EA9-C3A1-C82A-59C2-52FF76B66210}"/>
              </a:ext>
            </a:extLst>
          </p:cNvPr>
          <p:cNvSpPr/>
          <p:nvPr/>
        </p:nvSpPr>
        <p:spPr>
          <a:xfrm>
            <a:off x="626225" y="1564121"/>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84" name="Oval 83">
            <a:extLst>
              <a:ext uri="{FF2B5EF4-FFF2-40B4-BE49-F238E27FC236}">
                <a16:creationId xmlns:a16="http://schemas.microsoft.com/office/drawing/2014/main" id="{AE68A80D-FE1A-9FBB-C901-AB4CC5A8D80D}"/>
              </a:ext>
            </a:extLst>
          </p:cNvPr>
          <p:cNvSpPr/>
          <p:nvPr/>
        </p:nvSpPr>
        <p:spPr>
          <a:xfrm>
            <a:off x="3280603" y="1574941"/>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90" name="Oval 89">
            <a:extLst>
              <a:ext uri="{FF2B5EF4-FFF2-40B4-BE49-F238E27FC236}">
                <a16:creationId xmlns:a16="http://schemas.microsoft.com/office/drawing/2014/main" id="{B437F20D-99AD-6943-7F96-D1A59918ABCB}"/>
              </a:ext>
            </a:extLst>
          </p:cNvPr>
          <p:cNvSpPr/>
          <p:nvPr/>
        </p:nvSpPr>
        <p:spPr>
          <a:xfrm>
            <a:off x="5877476" y="1579266"/>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pic>
        <p:nvPicPr>
          <p:cNvPr id="97" name="Picture 96">
            <a:extLst>
              <a:ext uri="{FF2B5EF4-FFF2-40B4-BE49-F238E27FC236}">
                <a16:creationId xmlns:a16="http://schemas.microsoft.com/office/drawing/2014/main" id="{F540BC49-9FFE-C6B5-F1C5-296B52AFD674}"/>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11" name="TextBox 10">
            <a:extLst>
              <a:ext uri="{FF2B5EF4-FFF2-40B4-BE49-F238E27FC236}">
                <a16:creationId xmlns:a16="http://schemas.microsoft.com/office/drawing/2014/main" id="{1532A1BD-540E-BA16-F09C-09FBF923EF5F}"/>
              </a:ext>
            </a:extLst>
          </p:cNvPr>
          <p:cNvSpPr txBox="1"/>
          <p:nvPr/>
        </p:nvSpPr>
        <p:spPr>
          <a:xfrm rot="16200000">
            <a:off x="-1554480" y="2862887"/>
            <a:ext cx="3774874"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t>SHORT​ – THIS SESSION</a:t>
            </a:r>
          </a:p>
        </p:txBody>
      </p:sp>
    </p:spTree>
    <p:extLst>
      <p:ext uri="{BB962C8B-B14F-4D97-AF65-F5344CB8AC3E}">
        <p14:creationId xmlns:p14="http://schemas.microsoft.com/office/powerpoint/2010/main" val="2786919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F070F-D00F-0AF7-3672-EC16037E0B5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501DF43-F2A5-E6B4-716E-DE0B9B4E4CAF}"/>
              </a:ext>
            </a:extLst>
          </p:cNvPr>
          <p:cNvSpPr txBox="1"/>
          <p:nvPr/>
        </p:nvSpPr>
        <p:spPr>
          <a:xfrm>
            <a:off x="731705" y="855538"/>
            <a:ext cx="224471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Curriculum, Learning, Teaching and Assessment</a:t>
            </a:r>
          </a:p>
        </p:txBody>
      </p:sp>
      <p:sp>
        <p:nvSpPr>
          <p:cNvPr id="5" name="TextBox 4">
            <a:extLst>
              <a:ext uri="{FF2B5EF4-FFF2-40B4-BE49-F238E27FC236}">
                <a16:creationId xmlns:a16="http://schemas.microsoft.com/office/drawing/2014/main" id="{964041C8-7A28-4C53-9066-1BB7BCBF44F4}"/>
              </a:ext>
            </a:extLst>
          </p:cNvPr>
          <p:cNvSpPr txBox="1"/>
          <p:nvPr/>
        </p:nvSpPr>
        <p:spPr>
          <a:xfrm>
            <a:off x="3382360" y="869027"/>
            <a:ext cx="249314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Culture, Ethos, Relationships, Equality and Inclusion​</a:t>
            </a:r>
          </a:p>
        </p:txBody>
      </p:sp>
      <p:sp>
        <p:nvSpPr>
          <p:cNvPr id="6" name="TextBox 5">
            <a:extLst>
              <a:ext uri="{FF2B5EF4-FFF2-40B4-BE49-F238E27FC236}">
                <a16:creationId xmlns:a16="http://schemas.microsoft.com/office/drawing/2014/main" id="{FDD888C6-13E5-D623-E5ED-FB7C4213F6F3}"/>
              </a:ext>
            </a:extLst>
          </p:cNvPr>
          <p:cNvSpPr txBox="1"/>
          <p:nvPr/>
        </p:nvSpPr>
        <p:spPr>
          <a:xfrm>
            <a:off x="5994084" y="853312"/>
            <a:ext cx="26116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Improving Outcomes</a:t>
            </a:r>
          </a:p>
        </p:txBody>
      </p:sp>
      <p:sp>
        <p:nvSpPr>
          <p:cNvPr id="7" name="TextBox 6">
            <a:extLst>
              <a:ext uri="{FF2B5EF4-FFF2-40B4-BE49-F238E27FC236}">
                <a16:creationId xmlns:a16="http://schemas.microsoft.com/office/drawing/2014/main" id="{CC568DE8-8216-30B6-B1AF-1EBDD76E86B5}"/>
              </a:ext>
            </a:extLst>
          </p:cNvPr>
          <p:cNvSpPr txBox="1"/>
          <p:nvPr/>
        </p:nvSpPr>
        <p:spPr>
          <a:xfrm>
            <a:off x="770779" y="51507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1​</a:t>
            </a:r>
          </a:p>
        </p:txBody>
      </p:sp>
      <p:sp>
        <p:nvSpPr>
          <p:cNvPr id="8" name="TextBox 7">
            <a:extLst>
              <a:ext uri="{FF2B5EF4-FFF2-40B4-BE49-F238E27FC236}">
                <a16:creationId xmlns:a16="http://schemas.microsoft.com/office/drawing/2014/main" id="{A227E33C-E6F5-D414-8157-069B158A63BA}"/>
              </a:ext>
            </a:extLst>
          </p:cNvPr>
          <p:cNvSpPr txBox="1"/>
          <p:nvPr/>
        </p:nvSpPr>
        <p:spPr>
          <a:xfrm>
            <a:off x="3382470" y="50518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2</a:t>
            </a:r>
          </a:p>
        </p:txBody>
      </p:sp>
      <p:sp>
        <p:nvSpPr>
          <p:cNvPr id="9" name="TextBox 8">
            <a:extLst>
              <a:ext uri="{FF2B5EF4-FFF2-40B4-BE49-F238E27FC236}">
                <a16:creationId xmlns:a16="http://schemas.microsoft.com/office/drawing/2014/main" id="{41842B8C-4272-F659-5FFF-3A170EDAD886}"/>
              </a:ext>
            </a:extLst>
          </p:cNvPr>
          <p:cNvSpPr txBox="1"/>
          <p:nvPr/>
        </p:nvSpPr>
        <p:spPr>
          <a:xfrm>
            <a:off x="5994084" y="51507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3</a:t>
            </a:r>
          </a:p>
        </p:txBody>
      </p:sp>
      <p:sp>
        <p:nvSpPr>
          <p:cNvPr id="13" name="Rectangle: Rounded Corners 12">
            <a:extLst>
              <a:ext uri="{FF2B5EF4-FFF2-40B4-BE49-F238E27FC236}">
                <a16:creationId xmlns:a16="http://schemas.microsoft.com/office/drawing/2014/main" id="{4A324BFC-998E-6E18-0E2F-B516D1E7D2EA}"/>
              </a:ext>
            </a:extLst>
          </p:cNvPr>
          <p:cNvSpPr>
            <a:spLocks noGrp="1" noRot="1" noMove="1" noResize="1" noEditPoints="1" noAdjustHandles="1" noChangeArrowheads="1" noChangeShapeType="1"/>
          </p:cNvSpPr>
          <p:nvPr/>
        </p:nvSpPr>
        <p:spPr>
          <a:xfrm>
            <a:off x="770863" y="1423897"/>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fontScale="70000" lnSpcReduction="20000"/>
          </a:bodyPr>
          <a:lstStyle/>
          <a:p>
            <a:r>
              <a:rPr lang="en-US" sz="1000" dirty="0">
                <a:solidFill>
                  <a:schemeClr val="tx1"/>
                </a:solidFill>
              </a:rPr>
              <a:t>By June 2028, all educators will be knowledgeable in implementing the planning, tracking and monitoring cycle and will be confidently able to articulate it.</a:t>
            </a:r>
          </a:p>
        </p:txBody>
      </p:sp>
      <p:sp>
        <p:nvSpPr>
          <p:cNvPr id="36" name="Rectangle: Rounded Corners 12">
            <a:extLst>
              <a:ext uri="{FF2B5EF4-FFF2-40B4-BE49-F238E27FC236}">
                <a16:creationId xmlns:a16="http://schemas.microsoft.com/office/drawing/2014/main" id="{91AF9118-377C-2CEF-AE03-689D20DEB4EF}"/>
              </a:ext>
            </a:extLst>
          </p:cNvPr>
          <p:cNvSpPr>
            <a:spLocks noGrp="1" noRot="1" noMove="1" noResize="1" noEditPoints="1" noAdjustHandles="1" noChangeArrowheads="1" noChangeShapeType="1"/>
          </p:cNvSpPr>
          <p:nvPr/>
        </p:nvSpPr>
        <p:spPr>
          <a:xfrm>
            <a:off x="3382445" y="1425714"/>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fontScale="92500" lnSpcReduction="10000"/>
          </a:bodyPr>
          <a:lstStyle/>
          <a:p>
            <a:r>
              <a:rPr lang="en-US" sz="1000" dirty="0">
                <a:solidFill>
                  <a:schemeClr val="tx1"/>
                </a:solidFill>
              </a:rPr>
              <a:t>By June 2028, all children who require it, will have access to early intervention.</a:t>
            </a:r>
          </a:p>
        </p:txBody>
      </p:sp>
      <p:sp>
        <p:nvSpPr>
          <p:cNvPr id="42" name="Rectangle: Rounded Corners 12">
            <a:extLst>
              <a:ext uri="{FF2B5EF4-FFF2-40B4-BE49-F238E27FC236}">
                <a16:creationId xmlns:a16="http://schemas.microsoft.com/office/drawing/2014/main" id="{8F2E00ED-65F5-9DC5-8DC6-3B4027281FC9}"/>
              </a:ext>
            </a:extLst>
          </p:cNvPr>
          <p:cNvSpPr>
            <a:spLocks noGrp="1" noRot="1" noMove="1" noResize="1" noEditPoints="1" noAdjustHandles="1" noChangeArrowheads="1" noChangeShapeType="1"/>
          </p:cNvSpPr>
          <p:nvPr/>
        </p:nvSpPr>
        <p:spPr>
          <a:xfrm>
            <a:off x="5994027" y="1422356"/>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fontScale="77500" lnSpcReduction="20000"/>
          </a:bodyPr>
          <a:lstStyle/>
          <a:p>
            <a:r>
              <a:rPr lang="en-US" sz="1000" dirty="0">
                <a:solidFill>
                  <a:schemeClr val="tx1"/>
                </a:solidFill>
              </a:rPr>
              <a:t>By June 2028 tracking and monitoring for under 3’s will consistently be implemented to show progress over time. </a:t>
            </a:r>
          </a:p>
        </p:txBody>
      </p:sp>
      <p:sp>
        <p:nvSpPr>
          <p:cNvPr id="66" name="Oval 65">
            <a:extLst>
              <a:ext uri="{FF2B5EF4-FFF2-40B4-BE49-F238E27FC236}">
                <a16:creationId xmlns:a16="http://schemas.microsoft.com/office/drawing/2014/main" id="{16C20C84-69B9-B79B-0FFB-43D2333E1605}"/>
              </a:ext>
            </a:extLst>
          </p:cNvPr>
          <p:cNvSpPr/>
          <p:nvPr/>
        </p:nvSpPr>
        <p:spPr>
          <a:xfrm>
            <a:off x="626225" y="1564121"/>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84" name="Oval 83">
            <a:extLst>
              <a:ext uri="{FF2B5EF4-FFF2-40B4-BE49-F238E27FC236}">
                <a16:creationId xmlns:a16="http://schemas.microsoft.com/office/drawing/2014/main" id="{1A279BC4-8CCE-97F4-1FC9-9AD35C34233F}"/>
              </a:ext>
            </a:extLst>
          </p:cNvPr>
          <p:cNvSpPr/>
          <p:nvPr/>
        </p:nvSpPr>
        <p:spPr>
          <a:xfrm>
            <a:off x="3280603" y="1574941"/>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90" name="Oval 89">
            <a:extLst>
              <a:ext uri="{FF2B5EF4-FFF2-40B4-BE49-F238E27FC236}">
                <a16:creationId xmlns:a16="http://schemas.microsoft.com/office/drawing/2014/main" id="{8CF7D26E-351F-FDEF-7F9E-E6B4F5B42AE8}"/>
              </a:ext>
            </a:extLst>
          </p:cNvPr>
          <p:cNvSpPr/>
          <p:nvPr/>
        </p:nvSpPr>
        <p:spPr>
          <a:xfrm>
            <a:off x="5877476" y="1579266"/>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pic>
        <p:nvPicPr>
          <p:cNvPr id="97" name="Picture 96">
            <a:extLst>
              <a:ext uri="{FF2B5EF4-FFF2-40B4-BE49-F238E27FC236}">
                <a16:creationId xmlns:a16="http://schemas.microsoft.com/office/drawing/2014/main" id="{AF97660A-E25B-BA22-0511-A06AF85631B0}"/>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17" name="Content Placeholder 2">
            <a:extLst>
              <a:ext uri="{FF2B5EF4-FFF2-40B4-BE49-F238E27FC236}">
                <a16:creationId xmlns:a16="http://schemas.microsoft.com/office/drawing/2014/main" id="{FD51A965-8D94-A739-3B29-8D561A17D1C1}"/>
              </a:ext>
            </a:extLst>
          </p:cNvPr>
          <p:cNvSpPr txBox="1">
            <a:spLocks/>
          </p:cNvSpPr>
          <p:nvPr/>
        </p:nvSpPr>
        <p:spPr>
          <a:xfrm>
            <a:off x="59306" y="109752"/>
            <a:ext cx="4979621" cy="398834"/>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000" b="1"/>
              <a:t>School Improvement Priorities - Medium</a:t>
            </a:r>
          </a:p>
        </p:txBody>
      </p:sp>
      <p:sp>
        <p:nvSpPr>
          <p:cNvPr id="11" name="TextBox 10">
            <a:extLst>
              <a:ext uri="{FF2B5EF4-FFF2-40B4-BE49-F238E27FC236}">
                <a16:creationId xmlns:a16="http://schemas.microsoft.com/office/drawing/2014/main" id="{9EF9486B-B3B4-D23A-5C9A-1348EEC3A6A8}"/>
              </a:ext>
            </a:extLst>
          </p:cNvPr>
          <p:cNvSpPr txBox="1"/>
          <p:nvPr/>
        </p:nvSpPr>
        <p:spPr>
          <a:xfrm rot="16200000">
            <a:off x="-1554480" y="2862887"/>
            <a:ext cx="3774874" cy="369332"/>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a:t>MEDIUM – NEXT 2 TO 3 YEARS</a:t>
            </a:r>
          </a:p>
        </p:txBody>
      </p:sp>
    </p:spTree>
    <p:extLst>
      <p:ext uri="{BB962C8B-B14F-4D97-AF65-F5344CB8AC3E}">
        <p14:creationId xmlns:p14="http://schemas.microsoft.com/office/powerpoint/2010/main" val="5692261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121E5E2-D393-F2EF-51E7-48E3D71660E3}"/>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Pillar 1, Short 1 </a:t>
            </a:r>
            <a:r>
              <a:rPr lang="en-US" sz="1600" b="1">
                <a:solidFill>
                  <a:schemeClr val="tx1">
                    <a:lumMod val="85000"/>
                    <a:lumOff val="15000"/>
                  </a:schemeClr>
                </a:solidFill>
                <a:latin typeface="Abadi"/>
                <a:ea typeface="+mn-ea"/>
                <a:cs typeface="+mn-cs"/>
              </a:rPr>
              <a:t>APF</a:t>
            </a:r>
            <a:endPar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endParaRPr>
          </a:p>
        </p:txBody>
      </p:sp>
      <p:sp>
        <p:nvSpPr>
          <p:cNvPr id="13" name="TextBox 12">
            <a:extLst>
              <a:ext uri="{FF2B5EF4-FFF2-40B4-BE49-F238E27FC236}">
                <a16:creationId xmlns:a16="http://schemas.microsoft.com/office/drawing/2014/main" id="{279BEA2F-ABF6-E66C-E4CA-6CE0304F470C}"/>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Q1 – What impact do we want to have?</a:t>
            </a:r>
          </a:p>
          <a:p>
            <a:endParaRPr lang="en-US" sz="800" dirty="0"/>
          </a:p>
          <a:p>
            <a:pPr marL="171450" indent="-171450">
              <a:buFontTx/>
              <a:buChar char="-"/>
            </a:pPr>
            <a:r>
              <a:rPr lang="en-US" sz="900" dirty="0"/>
              <a:t>All educators will be able to confidently speak about the planning process</a:t>
            </a:r>
          </a:p>
          <a:p>
            <a:pPr marL="171450" indent="-171450">
              <a:buFontTx/>
              <a:buChar char="-"/>
            </a:pPr>
            <a:r>
              <a:rPr lang="en-US" sz="900" dirty="0"/>
              <a:t>Increase in experiences which are planned for with children’s next steps in mind. </a:t>
            </a:r>
          </a:p>
          <a:p>
            <a:pPr marL="171450" indent="-171450">
              <a:buFontTx/>
              <a:buChar char="-"/>
            </a:pPr>
            <a:r>
              <a:rPr lang="en-US" sz="900" dirty="0"/>
              <a:t>Increased knowledge and awareness of Froebelian approach amongst all stakeholders. </a:t>
            </a:r>
          </a:p>
          <a:p>
            <a:pPr marL="171450" indent="-171450">
              <a:buFontTx/>
              <a:buChar char="-"/>
            </a:pPr>
            <a:endParaRPr lang="en-US" sz="900" dirty="0"/>
          </a:p>
          <a:p>
            <a:pPr marL="171450" indent="-171450">
              <a:buFontTx/>
              <a:buChar char="-"/>
            </a:pPr>
            <a:endParaRPr lang="en-US" sz="900" dirty="0"/>
          </a:p>
          <a:p>
            <a:pPr marL="171450" indent="-171450">
              <a:buFontTx/>
              <a:buChar char="-"/>
            </a:pPr>
            <a:endParaRPr lang="en-US" sz="900" dirty="0"/>
          </a:p>
          <a:p>
            <a:pPr marL="171450" indent="-171450">
              <a:buFontTx/>
              <a:buChar char="-"/>
            </a:pPr>
            <a:endParaRPr lang="en-US" sz="900" dirty="0"/>
          </a:p>
          <a:p>
            <a:endParaRPr lang="en-US" sz="900" dirty="0"/>
          </a:p>
        </p:txBody>
      </p:sp>
      <p:sp>
        <p:nvSpPr>
          <p:cNvPr id="17" name="TextBox 16">
            <a:extLst>
              <a:ext uri="{FF2B5EF4-FFF2-40B4-BE49-F238E27FC236}">
                <a16:creationId xmlns:a16="http://schemas.microsoft.com/office/drawing/2014/main" id="{FDFE4551-47D6-1183-72ED-737A12E8F4C3}"/>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Q2 -  What problems are we trying to solve?</a:t>
            </a:r>
          </a:p>
          <a:p>
            <a:r>
              <a:rPr lang="en-US" sz="800" i="1" dirty="0"/>
              <a:t>Include evidence supporting our understanding of the problems</a:t>
            </a:r>
          </a:p>
          <a:p>
            <a:endParaRPr lang="en-US" sz="800" i="1" dirty="0"/>
          </a:p>
          <a:p>
            <a:r>
              <a:rPr lang="en-US" sz="800" i="1" dirty="0"/>
              <a:t>- </a:t>
            </a:r>
            <a:r>
              <a:rPr lang="en-US" sz="900" dirty="0"/>
              <a:t>Educators cannot speak confidently about the planning process. </a:t>
            </a:r>
          </a:p>
          <a:p>
            <a:pPr marL="171450" indent="-171450">
              <a:buFontTx/>
              <a:buChar char="-"/>
            </a:pPr>
            <a:r>
              <a:rPr lang="en-US" sz="900" dirty="0"/>
              <a:t>Room observations do not evidence intentional planning being delivered consistently in practice. </a:t>
            </a:r>
          </a:p>
          <a:p>
            <a:pPr marL="171450" indent="-171450">
              <a:buFontTx/>
              <a:buChar char="-"/>
            </a:pPr>
            <a:r>
              <a:rPr lang="en-US" sz="900" dirty="0"/>
              <a:t>Feedback from families has highlighted limited awareness of Froebel and the role of  the Froebelian principles within our setting. </a:t>
            </a:r>
          </a:p>
          <a:p>
            <a:pPr marL="171450" indent="-171450">
              <a:buFontTx/>
              <a:buChar char="-"/>
            </a:pPr>
            <a:r>
              <a:rPr lang="en-US" sz="900" dirty="0"/>
              <a:t>Educator feedback has shown confidence in the delivery of  a Froebelian approach has decreased. </a:t>
            </a:r>
          </a:p>
          <a:p>
            <a:pPr marL="171450" indent="-171450">
              <a:buFontTx/>
              <a:buChar char="-"/>
            </a:pPr>
            <a:endParaRPr lang="en-US" sz="800" i="1" dirty="0"/>
          </a:p>
          <a:p>
            <a:pPr marL="171450" indent="-171450">
              <a:buFont typeface="Calibri"/>
              <a:buChar char="-"/>
            </a:pPr>
            <a:endParaRPr lang="en-US" sz="800" i="1" dirty="0"/>
          </a:p>
          <a:p>
            <a:pPr marL="171450" indent="-171450">
              <a:buFont typeface="Calibri"/>
              <a:buChar char="-"/>
            </a:pPr>
            <a:endParaRPr lang="en-US" sz="800" i="1" dirty="0"/>
          </a:p>
          <a:p>
            <a:endParaRPr lang="en-US" sz="800" i="1" dirty="0"/>
          </a:p>
          <a:p>
            <a:pPr marL="171450" indent="-171450">
              <a:buFont typeface="Calibri"/>
              <a:buChar char="-"/>
            </a:pPr>
            <a:endParaRPr lang="en-US" sz="800" dirty="0"/>
          </a:p>
          <a:p>
            <a:pPr marL="171450" indent="-171450">
              <a:buFont typeface="Calibri"/>
              <a:buChar char="-"/>
            </a:pPr>
            <a:endParaRPr lang="en-US" sz="800" dirty="0"/>
          </a:p>
          <a:p>
            <a:pPr marL="171450" indent="-171450">
              <a:buFont typeface="Calibri"/>
              <a:buChar char="-"/>
            </a:pPr>
            <a:endParaRPr lang="en-US" sz="800" dirty="0"/>
          </a:p>
        </p:txBody>
      </p:sp>
      <p:sp>
        <p:nvSpPr>
          <p:cNvPr id="18" name="TextBox 17">
            <a:extLst>
              <a:ext uri="{FF2B5EF4-FFF2-40B4-BE49-F238E27FC236}">
                <a16:creationId xmlns:a16="http://schemas.microsoft.com/office/drawing/2014/main" id="{4716F46F-CF12-BB6A-6207-539C75E7C78F}"/>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Q3 – What change/s could we make that would result in an improvement?</a:t>
            </a:r>
          </a:p>
          <a:p>
            <a:r>
              <a:rPr lang="en-US" sz="800" i="1" dirty="0"/>
              <a:t>Include research evidence base supporting this approach</a:t>
            </a:r>
          </a:p>
          <a:p>
            <a:endParaRPr lang="en-US" sz="800" i="1" dirty="0"/>
          </a:p>
          <a:p>
            <a:pPr marL="171450" indent="-171450">
              <a:buFontTx/>
              <a:buChar char="-"/>
            </a:pPr>
            <a:r>
              <a:rPr lang="en-US" sz="900" dirty="0"/>
              <a:t>Training provided to support intentional planning. </a:t>
            </a:r>
          </a:p>
          <a:p>
            <a:pPr marL="171450" indent="-171450">
              <a:buFontTx/>
              <a:buChar char="-"/>
            </a:pPr>
            <a:r>
              <a:rPr lang="en-US" sz="900" i="1" dirty="0"/>
              <a:t>Streamlined, clear, consistent approach to planning</a:t>
            </a:r>
          </a:p>
          <a:p>
            <a:pPr marL="171450" indent="-171450">
              <a:buFontTx/>
              <a:buChar char="-"/>
            </a:pPr>
            <a:r>
              <a:rPr lang="en-US" sz="900" i="1" dirty="0"/>
              <a:t>Froebel focus monthly during team meetings - accessing Froebel trust training materials.</a:t>
            </a:r>
          </a:p>
          <a:p>
            <a:pPr marL="171450" indent="-171450">
              <a:buFontTx/>
              <a:buChar char="-"/>
            </a:pPr>
            <a:r>
              <a:rPr lang="en-US" sz="900" i="1" dirty="0"/>
              <a:t>When writing high quality observations, educators will include links to the Froebelian principles. </a:t>
            </a:r>
          </a:p>
          <a:p>
            <a:pPr marL="171450" indent="-171450">
              <a:buFontTx/>
              <a:buChar char="-"/>
            </a:pPr>
            <a:r>
              <a:rPr lang="en-US" sz="900" i="1" dirty="0"/>
              <a:t>Newsletters will have a monthly Froebel focus increasing parental awareness of  Froebel.</a:t>
            </a:r>
          </a:p>
          <a:p>
            <a:pPr marL="171450" indent="-171450">
              <a:buFontTx/>
              <a:buChar char="-"/>
            </a:pPr>
            <a:r>
              <a:rPr lang="en-US" sz="900" i="1" dirty="0"/>
              <a:t>Gatherings and stay and play sessions will raise family's awareness of  the pivotal role Froebel plays within our settings. </a:t>
            </a:r>
          </a:p>
          <a:p>
            <a:pPr marL="171450" indent="-171450">
              <a:buFontTx/>
              <a:buChar char="-"/>
            </a:pPr>
            <a:endParaRPr lang="en-US" sz="900" i="1" dirty="0"/>
          </a:p>
          <a:p>
            <a:pPr marL="171450" indent="-171450">
              <a:buFontTx/>
              <a:buChar char="-"/>
            </a:pPr>
            <a:endParaRPr lang="en-US" sz="900" i="1" dirty="0"/>
          </a:p>
          <a:p>
            <a:pPr marL="171450" indent="-171450">
              <a:buFontTx/>
              <a:buChar char="-"/>
            </a:pPr>
            <a:endParaRPr lang="en-US" sz="900" i="1" dirty="0"/>
          </a:p>
          <a:p>
            <a:pPr marL="171450" indent="-171450">
              <a:buFontTx/>
              <a:buChar char="-"/>
            </a:pPr>
            <a:endParaRPr lang="en-US" sz="800" i="1" dirty="0"/>
          </a:p>
        </p:txBody>
      </p:sp>
      <p:sp>
        <p:nvSpPr>
          <p:cNvPr id="19" name="TextBox 18">
            <a:extLst>
              <a:ext uri="{FF2B5EF4-FFF2-40B4-BE49-F238E27FC236}">
                <a16:creationId xmlns:a16="http://schemas.microsoft.com/office/drawing/2014/main" id="{23871D22-C258-D7AE-E4A0-2DDDDFF9067F}"/>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Q4 – How would we judge whether or not we have been successful?</a:t>
            </a:r>
          </a:p>
          <a:p>
            <a:endParaRPr lang="en-US" sz="800" b="1" dirty="0">
              <a:latin typeface="Aptos"/>
              <a:ea typeface="Calibri"/>
              <a:cs typeface="Calibri"/>
            </a:endParaRPr>
          </a:p>
          <a:p>
            <a:endParaRPr lang="en-US" sz="900" i="1" dirty="0">
              <a:latin typeface="Aptos"/>
            </a:endParaRPr>
          </a:p>
          <a:p>
            <a:pPr marL="171450" indent="-171450">
              <a:buFont typeface="Calibri"/>
              <a:buChar char="-"/>
            </a:pPr>
            <a:r>
              <a:rPr lang="en-US" sz="900" dirty="0"/>
              <a:t>Room observations will evidence a balance of responsive and intentional planning.</a:t>
            </a:r>
          </a:p>
          <a:p>
            <a:pPr marL="171450" indent="-171450">
              <a:buFont typeface="Calibri"/>
              <a:buChar char="-"/>
            </a:pPr>
            <a:r>
              <a:rPr lang="en-US" sz="900" dirty="0"/>
              <a:t>Educators will be able to speak confidently about the planning process. </a:t>
            </a:r>
          </a:p>
          <a:p>
            <a:pPr marL="171450" indent="-171450">
              <a:buFont typeface="Calibri"/>
              <a:buChar char="-"/>
            </a:pPr>
            <a:r>
              <a:rPr lang="en-US" sz="800" dirty="0"/>
              <a:t> </a:t>
            </a:r>
            <a:r>
              <a:rPr lang="en-US" sz="900" dirty="0"/>
              <a:t>Educators will confidently share how they deliver the Froebelian principles in practice.</a:t>
            </a:r>
          </a:p>
          <a:p>
            <a:pPr marL="171450" indent="-171450">
              <a:buFont typeface="Calibri"/>
              <a:buChar char="-"/>
            </a:pPr>
            <a:r>
              <a:rPr lang="en-US" sz="900" dirty="0"/>
              <a:t> Observations within children’s learning journals will evidence the Froebelian principles.</a:t>
            </a:r>
          </a:p>
          <a:p>
            <a:pPr marL="171450" indent="-171450">
              <a:buFont typeface="Calibri"/>
              <a:buChar char="-"/>
            </a:pPr>
            <a:r>
              <a:rPr lang="en-US" sz="900" dirty="0"/>
              <a:t>Feedback </a:t>
            </a:r>
            <a:r>
              <a:rPr lang="en-US" sz="900"/>
              <a:t>gathered through  </a:t>
            </a:r>
            <a:endParaRPr lang="en-US" sz="900" dirty="0"/>
          </a:p>
          <a:p>
            <a:pPr marL="171450" indent="-171450">
              <a:buFont typeface="Calibri"/>
              <a:buChar char="-"/>
            </a:pPr>
            <a:endParaRPr lang="en-US" sz="900" dirty="0"/>
          </a:p>
          <a:p>
            <a:pPr marL="171450" indent="-171450">
              <a:buFont typeface="Calibri"/>
              <a:buChar char="-"/>
            </a:pPr>
            <a:endParaRPr lang="en-US" sz="900" dirty="0"/>
          </a:p>
          <a:p>
            <a:pPr marL="171450" indent="-171450">
              <a:buFont typeface="Calibri"/>
              <a:buChar char="-"/>
            </a:pPr>
            <a:endParaRPr lang="en-US" sz="900" dirty="0"/>
          </a:p>
          <a:p>
            <a:pPr marL="171450" indent="-171450">
              <a:buFont typeface="Calibri"/>
              <a:buChar char="-"/>
            </a:pPr>
            <a:endParaRPr lang="en-US" sz="900" dirty="0"/>
          </a:p>
          <a:p>
            <a:pPr marL="171450" indent="-171450">
              <a:buFont typeface="Calibri"/>
              <a:buChar char="-"/>
            </a:pPr>
            <a:endParaRPr lang="en-US" sz="800" dirty="0"/>
          </a:p>
        </p:txBody>
      </p:sp>
      <p:pic>
        <p:nvPicPr>
          <p:cNvPr id="6" name="Picture 5">
            <a:extLst>
              <a:ext uri="{FF2B5EF4-FFF2-40B4-BE49-F238E27FC236}">
                <a16:creationId xmlns:a16="http://schemas.microsoft.com/office/drawing/2014/main" id="{00686A3A-2866-8534-2767-F7A2FEEA540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926940C7-1F6D-D276-8190-FAF0CA72BE32}"/>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14A2C85C-9797-E5A5-8E6A-E77DB7F3E500}"/>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1E426979-112E-4E18-249A-AAE3F3DA797D}"/>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74B0DA4B-86E1-1C4C-EBE6-75C3A0823134}"/>
              </a:ext>
            </a:extLst>
          </p:cNvPr>
          <p:cNvSpPr txBox="1"/>
          <p:nvPr/>
        </p:nvSpPr>
        <p:spPr>
          <a:xfrm>
            <a:off x="4129171" y="2874482"/>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3658805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1949B-178B-C217-B665-CDF62C25E6F7}"/>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5AC491EB-1705-FE08-1B4E-E35562DABE36}"/>
              </a:ext>
            </a:extLst>
          </p:cNvPr>
          <p:cNvSpPr txBox="1">
            <a:spLocks noGrp="1"/>
          </p:cNvSpPr>
          <p:nvPr>
            <p:ph type="title" idx="4294967295"/>
          </p:nvPr>
        </p:nvSpPr>
        <p:spPr>
          <a:xfrm>
            <a:off x="109329" y="69574"/>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Rapid Action Plan </a:t>
            </a:r>
            <a:r>
              <a:rPr kumimoji="0" lang="en-GB"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 Pillar 1, Short 1</a:t>
            </a:r>
            <a:endPar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endParaRPr>
          </a:p>
        </p:txBody>
      </p:sp>
      <p:pic>
        <p:nvPicPr>
          <p:cNvPr id="4" name="Picture 3">
            <a:extLst>
              <a:ext uri="{FF2B5EF4-FFF2-40B4-BE49-F238E27FC236}">
                <a16:creationId xmlns:a16="http://schemas.microsoft.com/office/drawing/2014/main" id="{E6D60B8B-180C-3D76-FA59-32BEF1EEE7DA}"/>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6" name="TextBox 5">
            <a:extLst>
              <a:ext uri="{FF2B5EF4-FFF2-40B4-BE49-F238E27FC236}">
                <a16:creationId xmlns:a16="http://schemas.microsoft.com/office/drawing/2014/main" id="{574BBD13-F5C0-31B1-210A-65A020D04D4C}"/>
              </a:ext>
            </a:extLst>
          </p:cNvPr>
          <p:cNvSpPr txBox="1">
            <a:spLocks noGrp="1" noRot="1" noMove="1" noResize="1" noEditPoints="1" noAdjustHandles="1" noChangeArrowheads="1" noChangeShapeType="1"/>
          </p:cNvSpPr>
          <p:nvPr/>
        </p:nvSpPr>
        <p:spPr>
          <a:xfrm>
            <a:off x="188843" y="1630242"/>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Clear, consistent approach to intentional planning will be developed</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B84666D7-D6CE-143F-96AE-415EBDE0B983}"/>
              </a:ext>
            </a:extLst>
          </p:cNvPr>
          <p:cNvSpPr txBox="1">
            <a:spLocks noGrp="1" noRot="1" noMove="1" noResize="1" noEditPoints="1" noAdjustHandles="1" noChangeArrowheads="1" noChangeShapeType="1"/>
          </p:cNvSpPr>
          <p:nvPr/>
        </p:nvSpPr>
        <p:spPr>
          <a:xfrm>
            <a:off x="188843" y="2760653"/>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Increase awareness of Froebelian principles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TextBox 19">
            <a:extLst>
              <a:ext uri="{FF2B5EF4-FFF2-40B4-BE49-F238E27FC236}">
                <a16:creationId xmlns:a16="http://schemas.microsoft.com/office/drawing/2014/main" id="{D6C40BEB-4CF8-2591-F76E-1DF6F158F707}"/>
              </a:ext>
            </a:extLst>
          </p:cNvPr>
          <p:cNvSpPr txBox="1">
            <a:spLocks noGrp="1" noRot="1" noMove="1" noResize="1" noEditPoints="1" noAdjustHandles="1" noChangeArrowheads="1" noChangeShapeType="1"/>
          </p:cNvSpPr>
          <p:nvPr/>
        </p:nvSpPr>
        <p:spPr>
          <a:xfrm>
            <a:off x="188842" y="3891064"/>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Feedback provided to all educators on observations, planning and evaluative statements termly</a:t>
            </a:r>
            <a:r>
              <a:rPr lang="en-US" sz="800" dirty="0">
                <a:solidFill>
                  <a:prstClr val="black"/>
                </a:solidFill>
                <a:latin typeface="Aptos" panose="02110004020202020204"/>
              </a:rPr>
              <a:t>.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2" name="TextBox 21">
            <a:extLst>
              <a:ext uri="{FF2B5EF4-FFF2-40B4-BE49-F238E27FC236}">
                <a16:creationId xmlns:a16="http://schemas.microsoft.com/office/drawing/2014/main" id="{76FFFBE2-9C7C-AF04-5F4B-624840B7AD26}"/>
              </a:ext>
            </a:extLst>
          </p:cNvPr>
          <p:cNvSpPr txBox="1">
            <a:spLocks noGrp="1" noRot="1" noMove="1" noResize="1" noEditPoints="1" noAdjustHandles="1" noChangeArrowheads="1" noChangeShapeType="1"/>
          </p:cNvSpPr>
          <p:nvPr/>
        </p:nvSpPr>
        <p:spPr>
          <a:xfrm>
            <a:off x="2625320" y="2760653"/>
            <a:ext cx="1517705"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All Staff</a:t>
            </a:r>
          </a:p>
        </p:txBody>
      </p:sp>
      <p:sp>
        <p:nvSpPr>
          <p:cNvPr id="23" name="TextBox 22">
            <a:extLst>
              <a:ext uri="{FF2B5EF4-FFF2-40B4-BE49-F238E27FC236}">
                <a16:creationId xmlns:a16="http://schemas.microsoft.com/office/drawing/2014/main" id="{4A031374-8725-F19C-890E-5F7DF95A6729}"/>
              </a:ext>
            </a:extLst>
          </p:cNvPr>
          <p:cNvSpPr txBox="1">
            <a:spLocks noGrp="1" noRot="1" noMove="1" noResize="1" noEditPoints="1" noAdjustHandles="1" noChangeArrowheads="1" noChangeShapeType="1"/>
          </p:cNvSpPr>
          <p:nvPr/>
        </p:nvSpPr>
        <p:spPr>
          <a:xfrm>
            <a:off x="2625320" y="3891064"/>
            <a:ext cx="1517706"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SMT</a:t>
            </a:r>
          </a:p>
        </p:txBody>
      </p:sp>
      <p:sp>
        <p:nvSpPr>
          <p:cNvPr id="60" name="TextBox 59">
            <a:extLst>
              <a:ext uri="{FF2B5EF4-FFF2-40B4-BE49-F238E27FC236}">
                <a16:creationId xmlns:a16="http://schemas.microsoft.com/office/drawing/2014/main" id="{55A4FC30-47FC-FBAB-6820-657E2DB9653F}"/>
              </a:ext>
            </a:extLst>
          </p:cNvPr>
          <p:cNvSpPr txBox="1">
            <a:spLocks noGrp="1" noRot="1" noMove="1" noResize="1" noEditPoints="1" noAdjustHandles="1" noChangeArrowheads="1" noChangeShapeType="1"/>
          </p:cNvSpPr>
          <p:nvPr/>
        </p:nvSpPr>
        <p:spPr>
          <a:xfrm>
            <a:off x="189260" y="862565"/>
            <a:ext cx="2326632" cy="694566"/>
          </a:xfrm>
          <a:prstGeom prst="rect">
            <a:avLst/>
          </a:prstGeom>
          <a:solidFill>
            <a:schemeClr val="bg1"/>
          </a:solid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Q1. Deliverables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are the next most important deliverables?</a:t>
            </a:r>
          </a:p>
        </p:txBody>
      </p:sp>
      <p:sp>
        <p:nvSpPr>
          <p:cNvPr id="61" name="TextBox 60">
            <a:extLst>
              <a:ext uri="{FF2B5EF4-FFF2-40B4-BE49-F238E27FC236}">
                <a16:creationId xmlns:a16="http://schemas.microsoft.com/office/drawing/2014/main" id="{2BF59517-FBE0-8FA1-0103-D73BA69A58D1}"/>
              </a:ext>
            </a:extLst>
          </p:cNvPr>
          <p:cNvSpPr txBox="1">
            <a:spLocks noGrp="1" noRot="1" noMove="1" noResize="1" noEditPoints="1" noAdjustHandles="1" noChangeArrowheads="1" noChangeShapeType="1"/>
          </p:cNvSpPr>
          <p:nvPr/>
        </p:nvSpPr>
        <p:spPr>
          <a:xfrm>
            <a:off x="2625319" y="862565"/>
            <a:ext cx="1517705"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Q2. Responsibility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Who will take the lead? Who else will be involved?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6" name="TextBox 65">
            <a:extLst>
              <a:ext uri="{FF2B5EF4-FFF2-40B4-BE49-F238E27FC236}">
                <a16:creationId xmlns:a16="http://schemas.microsoft.com/office/drawing/2014/main" id="{E3DABCBF-EE01-2DFC-18F6-7168EC7A4B8B}"/>
              </a:ext>
            </a:extLst>
          </p:cNvPr>
          <p:cNvSpPr txBox="1">
            <a:spLocks noGrp="1" noRot="1" noMove="1" noResize="1" noEditPoints="1" noAdjustHandles="1" noChangeArrowheads="1" noChangeShapeType="1"/>
          </p:cNvSpPr>
          <p:nvPr/>
        </p:nvSpPr>
        <p:spPr>
          <a:xfrm>
            <a:off x="4256278" y="1630242"/>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August 2026- June 2027 </a:t>
            </a:r>
          </a:p>
        </p:txBody>
      </p:sp>
      <p:sp>
        <p:nvSpPr>
          <p:cNvPr id="67" name="TextBox 66">
            <a:extLst>
              <a:ext uri="{FF2B5EF4-FFF2-40B4-BE49-F238E27FC236}">
                <a16:creationId xmlns:a16="http://schemas.microsoft.com/office/drawing/2014/main" id="{FFBDE713-C708-143C-168E-3CBEEFF3B479}"/>
              </a:ext>
            </a:extLst>
          </p:cNvPr>
          <p:cNvSpPr txBox="1">
            <a:spLocks noGrp="1" noRot="1" noMove="1" noResize="1" noEditPoints="1" noAdjustHandles="1" noChangeArrowheads="1" noChangeShapeType="1"/>
          </p:cNvSpPr>
          <p:nvPr/>
        </p:nvSpPr>
        <p:spPr>
          <a:xfrm>
            <a:off x="4256278" y="2760653"/>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September 2026 – June 2027 </a:t>
            </a:r>
          </a:p>
        </p:txBody>
      </p:sp>
      <p:sp>
        <p:nvSpPr>
          <p:cNvPr id="68" name="TextBox 67">
            <a:extLst>
              <a:ext uri="{FF2B5EF4-FFF2-40B4-BE49-F238E27FC236}">
                <a16:creationId xmlns:a16="http://schemas.microsoft.com/office/drawing/2014/main" id="{6A2E83C5-DA95-4B98-D481-3090D4AEC0AC}"/>
              </a:ext>
            </a:extLst>
          </p:cNvPr>
          <p:cNvSpPr txBox="1">
            <a:spLocks noGrp="1" noRot="1" noMove="1" noResize="1" noEditPoints="1" noAdjustHandles="1" noChangeArrowheads="1" noChangeShapeType="1"/>
          </p:cNvSpPr>
          <p:nvPr/>
        </p:nvSpPr>
        <p:spPr>
          <a:xfrm>
            <a:off x="4256278" y="3891064"/>
            <a:ext cx="1344648"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October 2026 – June 2027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TextBox 68">
            <a:extLst>
              <a:ext uri="{FF2B5EF4-FFF2-40B4-BE49-F238E27FC236}">
                <a16:creationId xmlns:a16="http://schemas.microsoft.com/office/drawing/2014/main" id="{8E266845-4F44-DA2F-0E14-623DB3632F68}"/>
              </a:ext>
            </a:extLst>
          </p:cNvPr>
          <p:cNvSpPr txBox="1">
            <a:spLocks noGrp="1" noRot="1" noMove="1" noResize="1" noEditPoints="1" noAdjustHandles="1" noChangeArrowheads="1" noChangeShapeType="1"/>
          </p:cNvSpPr>
          <p:nvPr/>
        </p:nvSpPr>
        <p:spPr>
          <a:xfrm>
            <a:off x="4256277" y="862565"/>
            <a:ext cx="1344647"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Q3. Timeline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is the timeframe for delivery?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0" name="TextBox 69">
            <a:extLst>
              <a:ext uri="{FF2B5EF4-FFF2-40B4-BE49-F238E27FC236}">
                <a16:creationId xmlns:a16="http://schemas.microsoft.com/office/drawing/2014/main" id="{28A4E531-BAEE-EF2B-B2E2-2D3222EC89CF}"/>
              </a:ext>
            </a:extLst>
          </p:cNvPr>
          <p:cNvSpPr txBox="1">
            <a:spLocks noGrp="1" noRot="1" noMove="1" noResize="1" noEditPoints="1" noAdjustHandles="1" noChangeArrowheads="1" noChangeShapeType="1"/>
          </p:cNvSpPr>
          <p:nvPr/>
        </p:nvSpPr>
        <p:spPr>
          <a:xfrm>
            <a:off x="5714178" y="1630242"/>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In-Service Day training – (August 2026)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TextBox 70">
            <a:extLst>
              <a:ext uri="{FF2B5EF4-FFF2-40B4-BE49-F238E27FC236}">
                <a16:creationId xmlns:a16="http://schemas.microsoft.com/office/drawing/2014/main" id="{AC4C01DB-D221-12C8-49CF-9835E76DE6CF}"/>
              </a:ext>
            </a:extLst>
          </p:cNvPr>
          <p:cNvSpPr txBox="1">
            <a:spLocks noGrp="1" noRot="1" noMove="1" noResize="1" noEditPoints="1" noAdjustHandles="1" noChangeArrowheads="1" noChangeShapeType="1"/>
          </p:cNvSpPr>
          <p:nvPr/>
        </p:nvSpPr>
        <p:spPr>
          <a:xfrm>
            <a:off x="5714178" y="2760653"/>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Froebel focus within newsletters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Family Gatherings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Monthly staff team meetings with a Froebel focus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TextBox 71">
            <a:extLst>
              <a:ext uri="{FF2B5EF4-FFF2-40B4-BE49-F238E27FC236}">
                <a16:creationId xmlns:a16="http://schemas.microsoft.com/office/drawing/2014/main" id="{E77F06AC-A0A0-FFDC-F03C-FF93C22C2D0E}"/>
              </a:ext>
            </a:extLst>
          </p:cNvPr>
          <p:cNvSpPr txBox="1">
            <a:spLocks noGrp="1" noRot="1" noMove="1" noResize="1" noEditPoints="1" noAdjustHandles="1" noChangeArrowheads="1" noChangeShapeType="1"/>
          </p:cNvSpPr>
          <p:nvPr/>
        </p:nvSpPr>
        <p:spPr>
          <a:xfrm>
            <a:off x="5714178" y="3891064"/>
            <a:ext cx="1344648"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Format for recording feedback</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Include within Quality Assurance Calendar</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TextBox 72">
            <a:extLst>
              <a:ext uri="{FF2B5EF4-FFF2-40B4-BE49-F238E27FC236}">
                <a16:creationId xmlns:a16="http://schemas.microsoft.com/office/drawing/2014/main" id="{36C050CB-B3C9-20FC-B851-AE3041460BFB}"/>
              </a:ext>
            </a:extLst>
          </p:cNvPr>
          <p:cNvSpPr txBox="1">
            <a:spLocks noGrp="1" noRot="1" noMove="1" noResize="1" noEditPoints="1" noAdjustHandles="1" noChangeArrowheads="1" noChangeShapeType="1"/>
          </p:cNvSpPr>
          <p:nvPr/>
        </p:nvSpPr>
        <p:spPr>
          <a:xfrm>
            <a:off x="5714177" y="862565"/>
            <a:ext cx="1344647"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Q4. Resources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resources, time or support will be needed?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4" name="TextBox 73">
            <a:extLst>
              <a:ext uri="{FF2B5EF4-FFF2-40B4-BE49-F238E27FC236}">
                <a16:creationId xmlns:a16="http://schemas.microsoft.com/office/drawing/2014/main" id="{1C7F8FE2-BDF7-90AA-A7AC-A55E3196772B}"/>
              </a:ext>
            </a:extLst>
          </p:cNvPr>
          <p:cNvSpPr txBox="1">
            <a:spLocks noGrp="1" noRot="1" noMove="1" noResize="1" noEditPoints="1" noAdjustHandles="1" noChangeArrowheads="1" noChangeShapeType="1"/>
          </p:cNvSpPr>
          <p:nvPr/>
        </p:nvSpPr>
        <p:spPr>
          <a:xfrm>
            <a:off x="7172077" y="1630242"/>
            <a:ext cx="1782663"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Educator confidence in embedding the approach to intentional planning</a:t>
            </a:r>
          </a:p>
        </p:txBody>
      </p:sp>
      <p:sp>
        <p:nvSpPr>
          <p:cNvPr id="75" name="TextBox 74">
            <a:extLst>
              <a:ext uri="{FF2B5EF4-FFF2-40B4-BE49-F238E27FC236}">
                <a16:creationId xmlns:a16="http://schemas.microsoft.com/office/drawing/2014/main" id="{204979DC-964C-B1E3-4B99-BC8D63BF479D}"/>
              </a:ext>
            </a:extLst>
          </p:cNvPr>
          <p:cNvSpPr txBox="1">
            <a:spLocks noGrp="1" noRot="1" noMove="1" noResize="1" noEditPoints="1" noAdjustHandles="1" noChangeArrowheads="1" noChangeShapeType="1"/>
          </p:cNvSpPr>
          <p:nvPr/>
        </p:nvSpPr>
        <p:spPr>
          <a:xfrm>
            <a:off x="7172077" y="2760653"/>
            <a:ext cx="1782663"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Low levels of parental engagement- offer gatherings over several days and times.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TextBox 75">
            <a:extLst>
              <a:ext uri="{FF2B5EF4-FFF2-40B4-BE49-F238E27FC236}">
                <a16:creationId xmlns:a16="http://schemas.microsoft.com/office/drawing/2014/main" id="{FC7B996D-310C-1F44-31A4-5792D743B669}"/>
              </a:ext>
            </a:extLst>
          </p:cNvPr>
          <p:cNvSpPr txBox="1">
            <a:spLocks noGrp="1" noRot="1" noMove="1" noResize="1" noEditPoints="1" noAdjustHandles="1" noChangeArrowheads="1" noChangeShapeType="1"/>
          </p:cNvSpPr>
          <p:nvPr/>
        </p:nvSpPr>
        <p:spPr>
          <a:xfrm>
            <a:off x="7172077" y="3891064"/>
            <a:ext cx="1782664"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Time to share feedback</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Time for educators to carry out any actions from feedback provided.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TextBox 76">
            <a:extLst>
              <a:ext uri="{FF2B5EF4-FFF2-40B4-BE49-F238E27FC236}">
                <a16:creationId xmlns:a16="http://schemas.microsoft.com/office/drawing/2014/main" id="{AA155835-2C29-4EE6-34C8-DB94C9E32A77}"/>
              </a:ext>
            </a:extLst>
          </p:cNvPr>
          <p:cNvSpPr txBox="1">
            <a:spLocks noGrp="1" noRot="1" noMove="1" noResize="1" noEditPoints="1" noAdjustHandles="1" noChangeArrowheads="1" noChangeShapeType="1"/>
          </p:cNvSpPr>
          <p:nvPr/>
        </p:nvSpPr>
        <p:spPr>
          <a:xfrm>
            <a:off x="7172076" y="862565"/>
            <a:ext cx="1782663"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Q5. Barriers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could get in the way of successful completion? How will we work to </a:t>
            </a:r>
            <a:r>
              <a:rPr kumimoji="0" lang="en-US" sz="800" b="0" i="0" u="none" strike="noStrike" kern="1200" cap="none" spc="0" normalizeH="0" baseline="0" noProof="0" err="1">
                <a:ln>
                  <a:noFill/>
                </a:ln>
                <a:solidFill>
                  <a:prstClr val="black"/>
                </a:solidFill>
                <a:effectLst/>
                <a:uLnTx/>
                <a:uFillTx/>
                <a:latin typeface="Aptos" panose="02110004020202020204"/>
                <a:ea typeface="+mn-ea"/>
                <a:cs typeface="+mn-cs"/>
              </a:rPr>
              <a:t>minimise</a:t>
            </a: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 this impact?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4" name="TextBox 83">
            <a:extLst>
              <a:ext uri="{FF2B5EF4-FFF2-40B4-BE49-F238E27FC236}">
                <a16:creationId xmlns:a16="http://schemas.microsoft.com/office/drawing/2014/main" id="{880C1236-C90A-8493-B7A3-718FFB7F1B01}"/>
              </a:ext>
            </a:extLst>
          </p:cNvPr>
          <p:cNvSpPr txBox="1">
            <a:spLocks noGrp="1" noRot="1" noMove="1" noResize="1" noEditPoints="1" noAdjustHandles="1" noChangeArrowheads="1" noChangeShapeType="1"/>
          </p:cNvSpPr>
          <p:nvPr/>
        </p:nvSpPr>
        <p:spPr>
          <a:xfrm>
            <a:off x="2625318" y="1630242"/>
            <a:ext cx="1517705"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Adele Hamilton – Head of Centre</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Claire Lord- Depute Head of Centre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84282944"/>
      </p:ext>
    </p:extLst>
  </p:cSld>
  <p:clrMapOvr>
    <a:masterClrMapping/>
  </p:clrMapOvr>
  <mc:AlternateContent xmlns:mc="http://schemas.openxmlformats.org/markup-compatibility/2006" xmlns:p14="http://schemas.microsoft.com/office/powerpoint/2010/main">
    <mc:Choice Requires="p14">
      <p:transition spd="slow" p14:dur="200125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6533D-28D6-A3D8-53F3-B9F0A8ADB008}"/>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9B4A1C2-D736-3FA4-8193-EAC2F5966B6A}"/>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dirty="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dirty="0">
                <a:ln>
                  <a:noFill/>
                </a:ln>
                <a:solidFill>
                  <a:schemeClr val="tx1">
                    <a:lumMod val="85000"/>
                    <a:lumOff val="15000"/>
                  </a:schemeClr>
                </a:solidFill>
                <a:effectLst/>
                <a:uLnTx/>
                <a:uFillTx/>
                <a:latin typeface="Abadi"/>
                <a:ea typeface="+mn-ea"/>
                <a:cs typeface="+mn-cs"/>
              </a:rPr>
              <a:t>Pillar 2, Short 1 </a:t>
            </a:r>
            <a:r>
              <a:rPr lang="en-US" sz="1600" b="1" dirty="0">
                <a:solidFill>
                  <a:schemeClr val="tx1">
                    <a:lumMod val="85000"/>
                    <a:lumOff val="15000"/>
                  </a:schemeClr>
                </a:solidFill>
                <a:latin typeface="Abadi"/>
                <a:ea typeface="+mn-ea"/>
                <a:cs typeface="+mn-cs"/>
              </a:rPr>
              <a:t>APF</a:t>
            </a:r>
            <a:endPar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endParaRPr>
          </a:p>
        </p:txBody>
      </p:sp>
      <p:sp>
        <p:nvSpPr>
          <p:cNvPr id="13" name="TextBox 12">
            <a:extLst>
              <a:ext uri="{FF2B5EF4-FFF2-40B4-BE49-F238E27FC236}">
                <a16:creationId xmlns:a16="http://schemas.microsoft.com/office/drawing/2014/main" id="{23052753-379B-79E5-2720-71C92A90E7D7}"/>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Q1 – What impact do we want to have?</a:t>
            </a:r>
          </a:p>
          <a:p>
            <a:endParaRPr lang="en-US" sz="800" dirty="0"/>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en-US" sz="900" b="0" u="none" strike="noStrike" kern="1200" cap="none" spc="0" normalizeH="0" baseline="0" noProof="0" dirty="0">
                <a:ln>
                  <a:noFill/>
                </a:ln>
                <a:solidFill>
                  <a:prstClr val="black"/>
                </a:solidFill>
                <a:effectLst/>
                <a:uLnTx/>
                <a:uFillTx/>
                <a:latin typeface="Aptos" panose="02110004020202020204"/>
                <a:ea typeface="+mn-ea"/>
                <a:cs typeface="+mn-cs"/>
              </a:rPr>
              <a:t>Increase educator confidence in identifying additional supports children may require at the earliest opportunity. </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en-US" sz="900" dirty="0">
                <a:solidFill>
                  <a:prstClr val="black"/>
                </a:solidFill>
                <a:latin typeface="Aptos" panose="02110004020202020204"/>
              </a:rPr>
              <a:t>Mitigate gaps in almost all children’s learning through universal and targeted supports. </a:t>
            </a:r>
          </a:p>
          <a:p>
            <a:pPr marL="171450" marR="0" lvl="0" indent="-171450" algn="l" defTabSz="457200" rtl="0" eaLnBrk="1" fontAlgn="auto" latinLnBrk="0" hangingPunct="1">
              <a:lnSpc>
                <a:spcPct val="100000"/>
              </a:lnSpc>
              <a:spcBef>
                <a:spcPts val="0"/>
              </a:spcBef>
              <a:spcAft>
                <a:spcPts val="0"/>
              </a:spcAft>
              <a:buClrTx/>
              <a:buSzTx/>
              <a:buFontTx/>
              <a:buChar char="-"/>
              <a:tabLst/>
              <a:defRPr/>
            </a:pPr>
            <a:endParaRPr lang="en-US" sz="900" dirty="0">
              <a:solidFill>
                <a:prstClr val="black"/>
              </a:solidFill>
              <a:latin typeface="Aptos" panose="02110004020202020204"/>
            </a:endParaRPr>
          </a:p>
          <a:p>
            <a:pPr marL="171450" marR="0" lvl="0" indent="-171450" algn="l" defTabSz="457200" rtl="0" eaLnBrk="1" fontAlgn="auto" latinLnBrk="0" hangingPunct="1">
              <a:lnSpc>
                <a:spcPct val="100000"/>
              </a:lnSpc>
              <a:spcBef>
                <a:spcPts val="0"/>
              </a:spcBef>
              <a:spcAft>
                <a:spcPts val="0"/>
              </a:spcAft>
              <a:buClrTx/>
              <a:buSzTx/>
              <a:buFontTx/>
              <a:buChar char="-"/>
              <a:tabLst/>
              <a:defRPr/>
            </a:pPr>
            <a:endParaRPr lang="en-US" sz="900" dirty="0">
              <a:solidFill>
                <a:prstClr val="black"/>
              </a:solidFill>
              <a:latin typeface="Aptos" panose="02110004020202020204"/>
            </a:endParaRPr>
          </a:p>
          <a:p>
            <a:pPr marL="171450" marR="0" lvl="0" indent="-171450" algn="l" defTabSz="457200" rtl="0" eaLnBrk="1" fontAlgn="auto" latinLnBrk="0" hangingPunct="1">
              <a:lnSpc>
                <a:spcPct val="100000"/>
              </a:lnSpc>
              <a:spcBef>
                <a:spcPts val="0"/>
              </a:spcBef>
              <a:spcAft>
                <a:spcPts val="0"/>
              </a:spcAft>
              <a:buClrTx/>
              <a:buSzTx/>
              <a:buFontTx/>
              <a:buChar char="-"/>
              <a:tabLst/>
              <a:defRPr/>
            </a:pPr>
            <a:endParaRPr lang="en-US" sz="900" dirty="0">
              <a:solidFill>
                <a:prstClr val="black"/>
              </a:solidFill>
              <a:latin typeface="Aptos" panose="02110004020202020204"/>
            </a:endParaRPr>
          </a:p>
          <a:p>
            <a:pPr marL="171450" marR="0" lvl="0" indent="-171450" algn="l" defTabSz="457200" rtl="0" eaLnBrk="1" fontAlgn="auto" latinLnBrk="0" hangingPunct="1">
              <a:lnSpc>
                <a:spcPct val="100000"/>
              </a:lnSpc>
              <a:spcBef>
                <a:spcPts val="0"/>
              </a:spcBef>
              <a:spcAft>
                <a:spcPts val="0"/>
              </a:spcAft>
              <a:buClrTx/>
              <a:buSzTx/>
              <a:buFontTx/>
              <a:buChar char="-"/>
              <a:tabLst/>
              <a:defRPr/>
            </a:pPr>
            <a:endParaRPr kumimoji="0" lang="en-US" sz="900" b="0" u="none" strike="noStrike" kern="1200" cap="none" spc="0" normalizeH="0" baseline="0" noProof="0" dirty="0">
              <a:ln>
                <a:noFill/>
              </a:ln>
              <a:solidFill>
                <a:prstClr val="black"/>
              </a:solidFill>
              <a:effectLst/>
              <a:uLnTx/>
              <a:uFillTx/>
              <a:latin typeface="Aptos" panose="0211000402020202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Tx/>
              <a:buChar char="-"/>
              <a:tabLst/>
              <a:defRPr/>
            </a:pPr>
            <a:endParaRPr kumimoji="0" lang="en-US" sz="900" b="0" u="none" strike="noStrike" kern="1200" cap="none" spc="0" normalizeH="0" baseline="0" noProof="0" dirty="0">
              <a:ln>
                <a:noFill/>
              </a:ln>
              <a:solidFill>
                <a:prstClr val="black"/>
              </a:solidFill>
              <a:effectLst/>
              <a:uLnTx/>
              <a:uFillTx/>
              <a:latin typeface="Aptos" panose="0211000402020202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Tx/>
              <a:buChar char="-"/>
              <a:tabLst/>
              <a:defRPr/>
            </a:pPr>
            <a:endParaRPr kumimoji="0" lang="en-US" sz="900" b="0" u="none" strike="noStrike" kern="1200" cap="none" spc="0" normalizeH="0" baseline="0" noProof="0" dirty="0">
              <a:ln>
                <a:noFill/>
              </a:ln>
              <a:solidFill>
                <a:prstClr val="black"/>
              </a:solidFill>
              <a:effectLst/>
              <a:uLnTx/>
              <a:uFillTx/>
              <a:latin typeface="Aptos" panose="02110004020202020204"/>
              <a:ea typeface="+mn-ea"/>
              <a:cs typeface="+mn-cs"/>
            </a:endParaRPr>
          </a:p>
          <a:p>
            <a:endParaRPr lang="en-US" sz="900" dirty="0"/>
          </a:p>
          <a:p>
            <a:endParaRPr lang="en-US" sz="900" dirty="0"/>
          </a:p>
        </p:txBody>
      </p:sp>
      <p:sp>
        <p:nvSpPr>
          <p:cNvPr id="17" name="TextBox 16">
            <a:extLst>
              <a:ext uri="{FF2B5EF4-FFF2-40B4-BE49-F238E27FC236}">
                <a16:creationId xmlns:a16="http://schemas.microsoft.com/office/drawing/2014/main" id="{28F6F8DC-D0A9-A5D3-5800-59CFD1E0F103}"/>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Q2 -  What problems are we trying to solve?</a:t>
            </a:r>
          </a:p>
          <a:p>
            <a:r>
              <a:rPr lang="en-US" sz="800" i="1" dirty="0"/>
              <a:t>Include evidence supporting our understanding of the problems</a:t>
            </a:r>
          </a:p>
          <a:p>
            <a:endParaRPr lang="en-US" sz="800" i="1" dirty="0"/>
          </a:p>
          <a:p>
            <a:r>
              <a:rPr lang="en-US" sz="800" i="1" dirty="0"/>
              <a:t>- </a:t>
            </a:r>
            <a:r>
              <a:rPr lang="en-US" sz="900" dirty="0"/>
              <a:t>Consistency in the delivery of strategies to support children who have additional support needs.  </a:t>
            </a:r>
          </a:p>
          <a:p>
            <a:pPr marL="171450" indent="-171450">
              <a:buFontTx/>
              <a:buChar char="-"/>
            </a:pPr>
            <a:r>
              <a:rPr lang="en-US" sz="900" dirty="0"/>
              <a:t>Targets within child’s plan need to be reviewed and evaluated regularly to ensure they are relevant and the child is receiving the right support at the right time. </a:t>
            </a:r>
          </a:p>
          <a:p>
            <a:pPr marL="171450" indent="-171450">
              <a:buFontTx/>
              <a:buChar char="-"/>
            </a:pPr>
            <a:r>
              <a:rPr lang="en-US" sz="900" dirty="0"/>
              <a:t>Ensure that all children who require it, are receiving early intervention. </a:t>
            </a:r>
          </a:p>
          <a:p>
            <a:pPr marL="171450" indent="-171450">
              <a:buFontTx/>
              <a:buChar char="-"/>
            </a:pPr>
            <a:r>
              <a:rPr lang="en-US" sz="900" dirty="0"/>
              <a:t>Tools to support identifying gaps in children’s learning/development e.g., key word assessment, teach talk assessment, are not being utilised. </a:t>
            </a:r>
          </a:p>
          <a:p>
            <a:pPr marL="171450" indent="-171450">
              <a:buFontTx/>
              <a:buChar char="-"/>
            </a:pPr>
            <a:endParaRPr lang="en-US" sz="900" dirty="0"/>
          </a:p>
          <a:p>
            <a:endParaRPr lang="en-US" sz="900" dirty="0"/>
          </a:p>
          <a:p>
            <a:pPr marL="171450" indent="-171450">
              <a:buFontTx/>
              <a:buChar char="-"/>
            </a:pPr>
            <a:endParaRPr lang="en-US" sz="900" dirty="0"/>
          </a:p>
          <a:p>
            <a:endParaRPr lang="en-US" sz="900" dirty="0"/>
          </a:p>
          <a:p>
            <a:pPr marL="171450" indent="-171450">
              <a:buFontTx/>
              <a:buChar char="-"/>
            </a:pPr>
            <a:endParaRPr lang="en-US" sz="900" dirty="0"/>
          </a:p>
          <a:p>
            <a:pPr marL="171450" indent="-171450">
              <a:buFontTx/>
              <a:buChar char="-"/>
            </a:pPr>
            <a:endParaRPr lang="en-US" sz="900" dirty="0"/>
          </a:p>
          <a:p>
            <a:pPr marL="171450" indent="-171450">
              <a:buFontTx/>
              <a:buChar char="-"/>
            </a:pPr>
            <a:endParaRPr lang="en-US" sz="900" dirty="0"/>
          </a:p>
          <a:p>
            <a:pPr marL="171450" indent="-171450">
              <a:buFont typeface="Calibri"/>
              <a:buChar char="-"/>
            </a:pPr>
            <a:endParaRPr lang="en-US" sz="800" i="1" dirty="0"/>
          </a:p>
          <a:p>
            <a:endParaRPr lang="en-US" sz="800" i="1" dirty="0"/>
          </a:p>
          <a:p>
            <a:pPr marL="171450" indent="-171450">
              <a:buFont typeface="Calibri"/>
              <a:buChar char="-"/>
            </a:pPr>
            <a:endParaRPr lang="en-US" sz="800" dirty="0"/>
          </a:p>
          <a:p>
            <a:pPr marL="171450" indent="-171450">
              <a:buFont typeface="Calibri"/>
              <a:buChar char="-"/>
            </a:pPr>
            <a:endParaRPr lang="en-US" sz="800" dirty="0"/>
          </a:p>
          <a:p>
            <a:pPr marL="171450" indent="-171450">
              <a:buFont typeface="Calibri"/>
              <a:buChar char="-"/>
            </a:pPr>
            <a:endParaRPr lang="en-US" sz="800" dirty="0"/>
          </a:p>
        </p:txBody>
      </p:sp>
      <p:sp>
        <p:nvSpPr>
          <p:cNvPr id="18" name="TextBox 17">
            <a:extLst>
              <a:ext uri="{FF2B5EF4-FFF2-40B4-BE49-F238E27FC236}">
                <a16:creationId xmlns:a16="http://schemas.microsoft.com/office/drawing/2014/main" id="{CBAF7BCB-988D-5141-F1CE-5157449CAF7E}"/>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Q3 – What change/s could we make that would result in an improvement?</a:t>
            </a:r>
          </a:p>
          <a:p>
            <a:r>
              <a:rPr lang="en-US" sz="800" i="1" dirty="0"/>
              <a:t>Include research evidence base supporting this approach</a:t>
            </a:r>
          </a:p>
          <a:p>
            <a:endParaRPr lang="en-US" sz="800" i="1" dirty="0"/>
          </a:p>
          <a:p>
            <a:pPr marL="171450" indent="-171450">
              <a:buFontTx/>
              <a:buChar char="-"/>
            </a:pPr>
            <a:r>
              <a:rPr lang="en-US" sz="900" dirty="0"/>
              <a:t>All child’s plans will be reviewed and evaluated prior to TAC meetings taking place and will be updated  following TAC with agreed new targets (if required).</a:t>
            </a:r>
          </a:p>
          <a:p>
            <a:pPr marL="171450" indent="-171450">
              <a:buFontTx/>
              <a:buChar char="-"/>
            </a:pPr>
            <a:r>
              <a:rPr lang="en-US" sz="900" dirty="0"/>
              <a:t>Implement communication friendly approaches within 2-3 room to ensure our youngest learners have the skills to support their communication, verbal or non-verbal.  </a:t>
            </a:r>
          </a:p>
          <a:p>
            <a:pPr marL="171450" indent="-171450">
              <a:buFontTx/>
              <a:buChar char="-"/>
            </a:pPr>
            <a:r>
              <a:rPr lang="en-US" sz="900" dirty="0"/>
              <a:t>All staff will access ACI refresher training. </a:t>
            </a:r>
          </a:p>
          <a:p>
            <a:pPr marL="171450" indent="-171450">
              <a:buFontTx/>
              <a:buChar char="-"/>
            </a:pPr>
            <a:r>
              <a:rPr lang="en-US" sz="900" dirty="0"/>
              <a:t>All staff will receive training on using tools to support identifying gaps in children’s learning/development e.g., key word assessment, teach talk assessment. </a:t>
            </a:r>
          </a:p>
          <a:p>
            <a:pPr marL="171450" indent="-171450">
              <a:buFontTx/>
              <a:buChar char="-"/>
            </a:pPr>
            <a:r>
              <a:rPr lang="en-US" sz="900" dirty="0"/>
              <a:t>Consistently offer access to equity groups e.g., phonological awareness, rhyme time,  nurture, numeracy. </a:t>
            </a:r>
          </a:p>
          <a:p>
            <a:pPr marL="171450" indent="-171450">
              <a:buFontTx/>
              <a:buChar char="-"/>
            </a:pPr>
            <a:endParaRPr lang="en-US" sz="900" dirty="0"/>
          </a:p>
          <a:p>
            <a:pPr marL="171450" indent="-171450">
              <a:buFontTx/>
              <a:buChar char="-"/>
            </a:pPr>
            <a:endParaRPr lang="en-US" sz="900" dirty="0"/>
          </a:p>
          <a:p>
            <a:pPr marL="171450" indent="-171450">
              <a:buFontTx/>
              <a:buChar char="-"/>
            </a:pPr>
            <a:endParaRPr lang="en-US" sz="900" dirty="0"/>
          </a:p>
          <a:p>
            <a:pPr marL="171450" indent="-171450">
              <a:buFontTx/>
              <a:buChar char="-"/>
            </a:pPr>
            <a:endParaRPr lang="en-US" sz="900" dirty="0"/>
          </a:p>
          <a:p>
            <a:pPr marL="171450" indent="-171450">
              <a:buFontTx/>
              <a:buChar char="-"/>
            </a:pPr>
            <a:endParaRPr lang="en-US" sz="900" dirty="0"/>
          </a:p>
          <a:p>
            <a:pPr marL="171450" indent="-171450">
              <a:buFontTx/>
              <a:buChar char="-"/>
            </a:pPr>
            <a:endParaRPr lang="en-US" sz="800" i="1" dirty="0"/>
          </a:p>
          <a:p>
            <a:endParaRPr lang="en-US" sz="800" i="1" dirty="0"/>
          </a:p>
        </p:txBody>
      </p:sp>
      <p:sp>
        <p:nvSpPr>
          <p:cNvPr id="19" name="TextBox 18">
            <a:extLst>
              <a:ext uri="{FF2B5EF4-FFF2-40B4-BE49-F238E27FC236}">
                <a16:creationId xmlns:a16="http://schemas.microsoft.com/office/drawing/2014/main" id="{14F79F7D-0140-C570-B999-91F3AC049315}"/>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Q4 – How would we judge whether or not we have been successful?</a:t>
            </a:r>
          </a:p>
          <a:p>
            <a:endParaRPr lang="en-US" sz="800" b="1" dirty="0">
              <a:latin typeface="Aptos"/>
              <a:ea typeface="Calibri"/>
              <a:cs typeface="Calibri"/>
            </a:endParaRPr>
          </a:p>
          <a:p>
            <a:endParaRPr lang="en-US" sz="900" i="1" dirty="0">
              <a:latin typeface="Aptos"/>
            </a:endParaRPr>
          </a:p>
          <a:p>
            <a:pPr marL="171450" indent="-171450">
              <a:buFont typeface="Calibri"/>
              <a:buChar char="-"/>
            </a:pPr>
            <a:r>
              <a:rPr lang="en-US" sz="900" dirty="0"/>
              <a:t>Progress over time will be evident within all child’s plans. </a:t>
            </a:r>
          </a:p>
          <a:p>
            <a:pPr marL="171450" indent="-171450">
              <a:buFont typeface="Calibri"/>
              <a:buChar char="-"/>
            </a:pPr>
            <a:r>
              <a:rPr lang="en-US" sz="900" dirty="0"/>
              <a:t>Data from ACI videos and crits will evidence improved adult child interactions. </a:t>
            </a:r>
          </a:p>
          <a:p>
            <a:pPr marL="171450" indent="-171450">
              <a:buFont typeface="Calibri"/>
              <a:buChar char="-"/>
            </a:pPr>
            <a:r>
              <a:rPr lang="en-US" sz="900" dirty="0"/>
              <a:t>Referrals to wider agencies will be evidence based, supported by appropriate assessment information. </a:t>
            </a:r>
          </a:p>
          <a:p>
            <a:pPr marL="171450" indent="-171450">
              <a:buFont typeface="Calibri"/>
              <a:buChar char="-"/>
            </a:pPr>
            <a:r>
              <a:rPr lang="en-US" sz="900" dirty="0"/>
              <a:t>APF data will show a reduction in the gaps in children’s learning. </a:t>
            </a:r>
          </a:p>
          <a:p>
            <a:pPr marL="171450" indent="-171450">
              <a:buFont typeface="Calibri"/>
              <a:buChar char="-"/>
            </a:pPr>
            <a:endParaRPr lang="en-US" sz="800" dirty="0"/>
          </a:p>
          <a:p>
            <a:pPr marL="171450" indent="-171450">
              <a:buFont typeface="Calibri"/>
              <a:buChar char="-"/>
            </a:pPr>
            <a:endParaRPr lang="en-US" sz="800" dirty="0"/>
          </a:p>
        </p:txBody>
      </p:sp>
      <p:pic>
        <p:nvPicPr>
          <p:cNvPr id="6" name="Picture 5">
            <a:extLst>
              <a:ext uri="{FF2B5EF4-FFF2-40B4-BE49-F238E27FC236}">
                <a16:creationId xmlns:a16="http://schemas.microsoft.com/office/drawing/2014/main" id="{9FC932F5-69F4-4123-F93E-058E34B48A7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7B7C8F52-74A9-A18E-063A-9ECBCE897688}"/>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D81AF0DE-DEAF-D76C-A4C1-539F592FDACC}"/>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17659B45-DAC5-E974-0BF6-599ED16E98F4}"/>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7707DA8D-B4C5-562E-0705-C805A0583200}"/>
              </a:ext>
            </a:extLst>
          </p:cNvPr>
          <p:cNvSpPr txBox="1"/>
          <p:nvPr/>
        </p:nvSpPr>
        <p:spPr>
          <a:xfrm>
            <a:off x="4129171" y="2874482"/>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727701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8FD79-FD75-A1CF-FEEC-10BA4C27CC2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2C403168-DE98-C8BB-18F0-713F84B1C81C}"/>
              </a:ext>
            </a:extLst>
          </p:cNvPr>
          <p:cNvSpPr txBox="1">
            <a:spLocks noGrp="1"/>
          </p:cNvSpPr>
          <p:nvPr>
            <p:ph type="title" idx="4294967295"/>
          </p:nvPr>
        </p:nvSpPr>
        <p:spPr>
          <a:xfrm>
            <a:off x="109329" y="69574"/>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Rapid Action Plan </a:t>
            </a:r>
            <a:r>
              <a:rPr kumimoji="0" lang="en-GB"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 Pillar 2, Short 1</a:t>
            </a:r>
            <a:endPar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endParaRPr>
          </a:p>
        </p:txBody>
      </p:sp>
      <p:pic>
        <p:nvPicPr>
          <p:cNvPr id="4" name="Picture 3">
            <a:extLst>
              <a:ext uri="{FF2B5EF4-FFF2-40B4-BE49-F238E27FC236}">
                <a16:creationId xmlns:a16="http://schemas.microsoft.com/office/drawing/2014/main" id="{BB239068-2430-73CC-712B-820F0D9963D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6" name="TextBox 5">
            <a:extLst>
              <a:ext uri="{FF2B5EF4-FFF2-40B4-BE49-F238E27FC236}">
                <a16:creationId xmlns:a16="http://schemas.microsoft.com/office/drawing/2014/main" id="{BF756CCD-58EA-6947-F108-2870D27D3F88}"/>
              </a:ext>
            </a:extLst>
          </p:cNvPr>
          <p:cNvSpPr txBox="1">
            <a:spLocks noGrp="1" noRot="1" noMove="1" noResize="1" noEditPoints="1" noAdjustHandles="1" noChangeArrowheads="1" noChangeShapeType="1"/>
          </p:cNvSpPr>
          <p:nvPr/>
        </p:nvSpPr>
        <p:spPr>
          <a:xfrm>
            <a:off x="188843" y="1630242"/>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Improved adult/child interactions during</a:t>
            </a:r>
            <a:r>
              <a:rPr lang="en-US" sz="800" dirty="0">
                <a:solidFill>
                  <a:prstClr val="black"/>
                </a:solidFill>
                <a:latin typeface="Aptos" panose="02110004020202020204"/>
              </a:rPr>
              <a:t> play.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 name="TextBox 15">
            <a:extLst>
              <a:ext uri="{FF2B5EF4-FFF2-40B4-BE49-F238E27FC236}">
                <a16:creationId xmlns:a16="http://schemas.microsoft.com/office/drawing/2014/main" id="{2365DA1C-F75F-028A-C52A-A465617C7FEC}"/>
              </a:ext>
            </a:extLst>
          </p:cNvPr>
          <p:cNvSpPr txBox="1">
            <a:spLocks noGrp="1" noRot="1" noMove="1" noResize="1" noEditPoints="1" noAdjustHandles="1" noChangeArrowheads="1" noChangeShapeType="1"/>
          </p:cNvSpPr>
          <p:nvPr/>
        </p:nvSpPr>
        <p:spPr>
          <a:xfrm>
            <a:off x="188843" y="2760653"/>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Keyword Assessment and Teach Talk will be used to identify gaps in children’s learning and development. </a:t>
            </a:r>
          </a:p>
        </p:txBody>
      </p:sp>
      <p:sp>
        <p:nvSpPr>
          <p:cNvPr id="20" name="TextBox 19">
            <a:extLst>
              <a:ext uri="{FF2B5EF4-FFF2-40B4-BE49-F238E27FC236}">
                <a16:creationId xmlns:a16="http://schemas.microsoft.com/office/drawing/2014/main" id="{FFDECD26-EF19-B1F1-B1AA-C47FCD07A1CA}"/>
              </a:ext>
            </a:extLst>
          </p:cNvPr>
          <p:cNvSpPr txBox="1">
            <a:spLocks noGrp="1" noRot="1" noMove="1" noResize="1" noEditPoints="1" noAdjustHandles="1" noChangeArrowheads="1" noChangeShapeType="1"/>
          </p:cNvSpPr>
          <p:nvPr/>
        </p:nvSpPr>
        <p:spPr>
          <a:xfrm>
            <a:off x="188842" y="3891064"/>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Establish equity</a:t>
            </a:r>
            <a:r>
              <a:rPr lang="en-US" sz="800" dirty="0">
                <a:solidFill>
                  <a:prstClr val="black"/>
                </a:solidFill>
                <a:latin typeface="Aptos" panose="02110004020202020204"/>
              </a:rPr>
              <a:t> groups which reflect the needs of our children.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2" name="TextBox 21">
            <a:extLst>
              <a:ext uri="{FF2B5EF4-FFF2-40B4-BE49-F238E27FC236}">
                <a16:creationId xmlns:a16="http://schemas.microsoft.com/office/drawing/2014/main" id="{A3930E92-381B-4186-F3BC-11DCA4032EA9}"/>
              </a:ext>
            </a:extLst>
          </p:cNvPr>
          <p:cNvSpPr txBox="1">
            <a:spLocks noGrp="1" noRot="1" noMove="1" noResize="1" noEditPoints="1" noAdjustHandles="1" noChangeArrowheads="1" noChangeShapeType="1"/>
          </p:cNvSpPr>
          <p:nvPr/>
        </p:nvSpPr>
        <p:spPr>
          <a:xfrm>
            <a:off x="2625320" y="2760653"/>
            <a:ext cx="1517705"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SMT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All Staff </a:t>
            </a:r>
          </a:p>
        </p:txBody>
      </p:sp>
      <p:sp>
        <p:nvSpPr>
          <p:cNvPr id="23" name="TextBox 22">
            <a:extLst>
              <a:ext uri="{FF2B5EF4-FFF2-40B4-BE49-F238E27FC236}">
                <a16:creationId xmlns:a16="http://schemas.microsoft.com/office/drawing/2014/main" id="{2C080379-B7DC-1AD8-0497-9DA0276BC2E2}"/>
              </a:ext>
            </a:extLst>
          </p:cNvPr>
          <p:cNvSpPr txBox="1">
            <a:spLocks noGrp="1" noRot="1" noMove="1" noResize="1" noEditPoints="1" noAdjustHandles="1" noChangeArrowheads="1" noChangeShapeType="1"/>
          </p:cNvSpPr>
          <p:nvPr/>
        </p:nvSpPr>
        <p:spPr>
          <a:xfrm>
            <a:off x="2625320" y="3891064"/>
            <a:ext cx="1517706"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SMT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All Staff</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TextBox 59">
            <a:extLst>
              <a:ext uri="{FF2B5EF4-FFF2-40B4-BE49-F238E27FC236}">
                <a16:creationId xmlns:a16="http://schemas.microsoft.com/office/drawing/2014/main" id="{AFFFA5E5-78FC-7E59-B389-28EF9070E6C2}"/>
              </a:ext>
            </a:extLst>
          </p:cNvPr>
          <p:cNvSpPr txBox="1">
            <a:spLocks noGrp="1" noRot="1" noMove="1" noResize="1" noEditPoints="1" noAdjustHandles="1" noChangeArrowheads="1" noChangeShapeType="1"/>
          </p:cNvSpPr>
          <p:nvPr/>
        </p:nvSpPr>
        <p:spPr>
          <a:xfrm>
            <a:off x="189260" y="862565"/>
            <a:ext cx="2326632" cy="694566"/>
          </a:xfrm>
          <a:prstGeom prst="rect">
            <a:avLst/>
          </a:prstGeom>
          <a:solidFill>
            <a:schemeClr val="bg1"/>
          </a:solid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Q1. Deliverables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are the next most important deliverables?</a:t>
            </a:r>
          </a:p>
        </p:txBody>
      </p:sp>
      <p:sp>
        <p:nvSpPr>
          <p:cNvPr id="61" name="TextBox 60">
            <a:extLst>
              <a:ext uri="{FF2B5EF4-FFF2-40B4-BE49-F238E27FC236}">
                <a16:creationId xmlns:a16="http://schemas.microsoft.com/office/drawing/2014/main" id="{0F560C4D-F6E5-8341-E5B2-553F9EF73140}"/>
              </a:ext>
            </a:extLst>
          </p:cNvPr>
          <p:cNvSpPr txBox="1">
            <a:spLocks noGrp="1" noRot="1" noMove="1" noResize="1" noEditPoints="1" noAdjustHandles="1" noChangeArrowheads="1" noChangeShapeType="1"/>
          </p:cNvSpPr>
          <p:nvPr/>
        </p:nvSpPr>
        <p:spPr>
          <a:xfrm>
            <a:off x="2625319" y="862565"/>
            <a:ext cx="1517705"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Q2. Responsibility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Who will take the lead? Who else will be involved?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6" name="TextBox 65">
            <a:extLst>
              <a:ext uri="{FF2B5EF4-FFF2-40B4-BE49-F238E27FC236}">
                <a16:creationId xmlns:a16="http://schemas.microsoft.com/office/drawing/2014/main" id="{9A8DB3CB-D379-C9B9-0606-2A3283312B8F}"/>
              </a:ext>
            </a:extLst>
          </p:cNvPr>
          <p:cNvSpPr txBox="1">
            <a:spLocks noGrp="1" noRot="1" noMove="1" noResize="1" noEditPoints="1" noAdjustHandles="1" noChangeArrowheads="1" noChangeShapeType="1"/>
          </p:cNvSpPr>
          <p:nvPr/>
        </p:nvSpPr>
        <p:spPr>
          <a:xfrm>
            <a:off x="4256278" y="1630242"/>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September 2026- June 2027</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TextBox 66">
            <a:extLst>
              <a:ext uri="{FF2B5EF4-FFF2-40B4-BE49-F238E27FC236}">
                <a16:creationId xmlns:a16="http://schemas.microsoft.com/office/drawing/2014/main" id="{DE2AFC3B-4990-26A6-8352-89D79CE3779D}"/>
              </a:ext>
            </a:extLst>
          </p:cNvPr>
          <p:cNvSpPr txBox="1">
            <a:spLocks noGrp="1" noRot="1" noMove="1" noResize="1" noEditPoints="1" noAdjustHandles="1" noChangeArrowheads="1" noChangeShapeType="1"/>
          </p:cNvSpPr>
          <p:nvPr/>
        </p:nvSpPr>
        <p:spPr>
          <a:xfrm>
            <a:off x="4256278" y="2760653"/>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September 2026- June 2027</a:t>
            </a:r>
          </a:p>
        </p:txBody>
      </p:sp>
      <p:sp>
        <p:nvSpPr>
          <p:cNvPr id="68" name="TextBox 67">
            <a:extLst>
              <a:ext uri="{FF2B5EF4-FFF2-40B4-BE49-F238E27FC236}">
                <a16:creationId xmlns:a16="http://schemas.microsoft.com/office/drawing/2014/main" id="{1A3575E8-B174-5DDE-3451-1E1A2A151D84}"/>
              </a:ext>
            </a:extLst>
          </p:cNvPr>
          <p:cNvSpPr txBox="1">
            <a:spLocks noGrp="1" noRot="1" noMove="1" noResize="1" noEditPoints="1" noAdjustHandles="1" noChangeArrowheads="1" noChangeShapeType="1"/>
          </p:cNvSpPr>
          <p:nvPr/>
        </p:nvSpPr>
        <p:spPr>
          <a:xfrm>
            <a:off x="4256278" y="3891064"/>
            <a:ext cx="1344648"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September 2026- June 2027</a:t>
            </a:r>
          </a:p>
        </p:txBody>
      </p:sp>
      <p:sp>
        <p:nvSpPr>
          <p:cNvPr id="69" name="TextBox 68">
            <a:extLst>
              <a:ext uri="{FF2B5EF4-FFF2-40B4-BE49-F238E27FC236}">
                <a16:creationId xmlns:a16="http://schemas.microsoft.com/office/drawing/2014/main" id="{B6108076-A2FC-CE5F-A7CE-DEC086350ED1}"/>
              </a:ext>
            </a:extLst>
          </p:cNvPr>
          <p:cNvSpPr txBox="1">
            <a:spLocks noGrp="1" noRot="1" noMove="1" noResize="1" noEditPoints="1" noAdjustHandles="1" noChangeArrowheads="1" noChangeShapeType="1"/>
          </p:cNvSpPr>
          <p:nvPr/>
        </p:nvSpPr>
        <p:spPr>
          <a:xfrm>
            <a:off x="4256277" y="862565"/>
            <a:ext cx="1344647"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Q3. Timeline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is the timeframe for delivery?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0" name="TextBox 69">
            <a:extLst>
              <a:ext uri="{FF2B5EF4-FFF2-40B4-BE49-F238E27FC236}">
                <a16:creationId xmlns:a16="http://schemas.microsoft.com/office/drawing/2014/main" id="{C6680680-3A66-3190-F434-35A5EE334DF3}"/>
              </a:ext>
            </a:extLst>
          </p:cNvPr>
          <p:cNvSpPr txBox="1">
            <a:spLocks noGrp="1" noRot="1" noMove="1" noResize="1" noEditPoints="1" noAdjustHandles="1" noChangeArrowheads="1" noChangeShapeType="1"/>
          </p:cNvSpPr>
          <p:nvPr/>
        </p:nvSpPr>
        <p:spPr>
          <a:xfrm>
            <a:off x="5714178" y="1630242"/>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fontScale="92500"/>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Refresher ACI Training</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Time allocated for training to be delivered.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Time for videos to be recorded and peer evaluations to be carried out.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iPad to record ACI Videos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Crit Sheet to record peer evaluation of videos. </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US" sz="800" dirty="0">
              <a:solidFill>
                <a:prstClr val="black"/>
              </a:solidFill>
              <a:latin typeface="Aptos" panose="02110004020202020204"/>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TextBox 70">
            <a:extLst>
              <a:ext uri="{FF2B5EF4-FFF2-40B4-BE49-F238E27FC236}">
                <a16:creationId xmlns:a16="http://schemas.microsoft.com/office/drawing/2014/main" id="{175FF90E-62BE-1FC2-F632-A49A85A019B9}"/>
              </a:ext>
            </a:extLst>
          </p:cNvPr>
          <p:cNvSpPr txBox="1">
            <a:spLocks noGrp="1" noRot="1" noMove="1" noResize="1" noEditPoints="1" noAdjustHandles="1" noChangeArrowheads="1" noChangeShapeType="1"/>
          </p:cNvSpPr>
          <p:nvPr/>
        </p:nvSpPr>
        <p:spPr>
          <a:xfrm>
            <a:off x="5714178" y="2760653"/>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Keyword Assessment </a:t>
            </a:r>
          </a:p>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Teach Talk Document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Training on how to use Teach Talk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Support from Link S</a:t>
            </a:r>
            <a:r>
              <a:rPr lang="en-US" sz="800" dirty="0" err="1">
                <a:solidFill>
                  <a:prstClr val="black"/>
                </a:solidFill>
                <a:latin typeface="Aptos" panose="02110004020202020204"/>
              </a:rPr>
              <a:t>peech</a:t>
            </a:r>
            <a:r>
              <a:rPr lang="en-US" sz="800" dirty="0">
                <a:solidFill>
                  <a:prstClr val="black"/>
                </a:solidFill>
                <a:latin typeface="Aptos" panose="02110004020202020204"/>
              </a:rPr>
              <a:t> and Language therapist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TextBox 71">
            <a:extLst>
              <a:ext uri="{FF2B5EF4-FFF2-40B4-BE49-F238E27FC236}">
                <a16:creationId xmlns:a16="http://schemas.microsoft.com/office/drawing/2014/main" id="{8C4EC50E-CCF4-DC07-114E-58BA65DEAAB3}"/>
              </a:ext>
            </a:extLst>
          </p:cNvPr>
          <p:cNvSpPr txBox="1">
            <a:spLocks noGrp="1" noRot="1" noMove="1" noResize="1" noEditPoints="1" noAdjustHandles="1" noChangeArrowheads="1" noChangeShapeType="1"/>
          </p:cNvSpPr>
          <p:nvPr/>
        </p:nvSpPr>
        <p:spPr>
          <a:xfrm>
            <a:off x="5714178" y="3891064"/>
            <a:ext cx="1344648"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fontScale="92500"/>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Keyworker observations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APF and Up, Up and Away tracking data</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Staffing to ensure consistent delivery of groups</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Training from link Speech and Language Therapist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Training with Learning through Landscapes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800" dirty="0">
              <a:solidFill>
                <a:prstClr val="black"/>
              </a:solidFill>
              <a:latin typeface="Aptos" panose="02110004020202020204"/>
            </a:endParaRPr>
          </a:p>
        </p:txBody>
      </p:sp>
      <p:sp>
        <p:nvSpPr>
          <p:cNvPr id="73" name="TextBox 72">
            <a:extLst>
              <a:ext uri="{FF2B5EF4-FFF2-40B4-BE49-F238E27FC236}">
                <a16:creationId xmlns:a16="http://schemas.microsoft.com/office/drawing/2014/main" id="{36334504-73E8-4C1C-5216-EBBE483919C2}"/>
              </a:ext>
            </a:extLst>
          </p:cNvPr>
          <p:cNvSpPr txBox="1">
            <a:spLocks noGrp="1" noRot="1" noMove="1" noResize="1" noEditPoints="1" noAdjustHandles="1" noChangeArrowheads="1" noChangeShapeType="1"/>
          </p:cNvSpPr>
          <p:nvPr/>
        </p:nvSpPr>
        <p:spPr>
          <a:xfrm>
            <a:off x="5714177" y="862565"/>
            <a:ext cx="1344647"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Q4. Resources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resources, time or support will be needed?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4" name="TextBox 73">
            <a:extLst>
              <a:ext uri="{FF2B5EF4-FFF2-40B4-BE49-F238E27FC236}">
                <a16:creationId xmlns:a16="http://schemas.microsoft.com/office/drawing/2014/main" id="{845CE337-777F-2C36-C539-F2B5F0AEA2E7}"/>
              </a:ext>
            </a:extLst>
          </p:cNvPr>
          <p:cNvSpPr txBox="1">
            <a:spLocks noGrp="1" noRot="1" noMove="1" noResize="1" noEditPoints="1" noAdjustHandles="1" noChangeArrowheads="1" noChangeShapeType="1"/>
          </p:cNvSpPr>
          <p:nvPr/>
        </p:nvSpPr>
        <p:spPr>
          <a:xfrm>
            <a:off x="7172077" y="1630242"/>
            <a:ext cx="1782663"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Some educators may not feel comfortable having interactions recorded.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Educators having time to meet with a peer to evaluate videos – Diary time to ensure </a:t>
            </a: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this happens.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TextBox 74">
            <a:extLst>
              <a:ext uri="{FF2B5EF4-FFF2-40B4-BE49-F238E27FC236}">
                <a16:creationId xmlns:a16="http://schemas.microsoft.com/office/drawing/2014/main" id="{6C1567E8-4B45-850A-BB2B-87C6CB39131A}"/>
              </a:ext>
            </a:extLst>
          </p:cNvPr>
          <p:cNvSpPr txBox="1">
            <a:spLocks noGrp="1" noRot="1" noMove="1" noResize="1" noEditPoints="1" noAdjustHandles="1" noChangeArrowheads="1" noChangeShapeType="1"/>
          </p:cNvSpPr>
          <p:nvPr/>
        </p:nvSpPr>
        <p:spPr>
          <a:xfrm>
            <a:off x="7172077" y="2760653"/>
            <a:ext cx="1782663"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New approach, may require time and support from SMT to build confidence in implementing successfully. </a:t>
            </a:r>
          </a:p>
        </p:txBody>
      </p:sp>
      <p:sp>
        <p:nvSpPr>
          <p:cNvPr id="76" name="TextBox 75">
            <a:extLst>
              <a:ext uri="{FF2B5EF4-FFF2-40B4-BE49-F238E27FC236}">
                <a16:creationId xmlns:a16="http://schemas.microsoft.com/office/drawing/2014/main" id="{68894C8E-2FA5-8858-B0F3-69DAB615D9AA}"/>
              </a:ext>
            </a:extLst>
          </p:cNvPr>
          <p:cNvSpPr txBox="1">
            <a:spLocks noGrp="1" noRot="1" noMove="1" noResize="1" noEditPoints="1" noAdjustHandles="1" noChangeArrowheads="1" noChangeShapeType="1"/>
          </p:cNvSpPr>
          <p:nvPr/>
        </p:nvSpPr>
        <p:spPr>
          <a:xfrm>
            <a:off x="7172077" y="3891064"/>
            <a:ext cx="1782664"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Children’s attendance could impact on ability to measure impact on improved outcomes.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Time to deliver groups- depl</a:t>
            </a:r>
            <a:r>
              <a:rPr lang="en-US" sz="800" dirty="0" err="1">
                <a:solidFill>
                  <a:prstClr val="black"/>
                </a:solidFill>
                <a:latin typeface="Aptos" panose="02110004020202020204"/>
              </a:rPr>
              <a:t>oyment</a:t>
            </a:r>
            <a:r>
              <a:rPr lang="en-US" sz="800" dirty="0">
                <a:solidFill>
                  <a:prstClr val="black"/>
                </a:solidFill>
                <a:latin typeface="Aptos" panose="02110004020202020204"/>
              </a:rPr>
              <a:t> of staffing and senior early years officer support to ensure groups run consistently.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TextBox 76">
            <a:extLst>
              <a:ext uri="{FF2B5EF4-FFF2-40B4-BE49-F238E27FC236}">
                <a16:creationId xmlns:a16="http://schemas.microsoft.com/office/drawing/2014/main" id="{232F76C6-C8E2-928C-4CB8-1CBF3AA8D7B3}"/>
              </a:ext>
            </a:extLst>
          </p:cNvPr>
          <p:cNvSpPr txBox="1">
            <a:spLocks noGrp="1" noRot="1" noMove="1" noResize="1" noEditPoints="1" noAdjustHandles="1" noChangeArrowheads="1" noChangeShapeType="1"/>
          </p:cNvSpPr>
          <p:nvPr/>
        </p:nvSpPr>
        <p:spPr>
          <a:xfrm>
            <a:off x="7172076" y="862565"/>
            <a:ext cx="1782663"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Q5. Barriers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could get in the way of successful completion? How will we work to </a:t>
            </a:r>
            <a:r>
              <a:rPr kumimoji="0" lang="en-US" sz="800" b="0" i="0" u="none" strike="noStrike" kern="1200" cap="none" spc="0" normalizeH="0" baseline="0" noProof="0" err="1">
                <a:ln>
                  <a:noFill/>
                </a:ln>
                <a:solidFill>
                  <a:prstClr val="black"/>
                </a:solidFill>
                <a:effectLst/>
                <a:uLnTx/>
                <a:uFillTx/>
                <a:latin typeface="Aptos" panose="02110004020202020204"/>
                <a:ea typeface="+mn-ea"/>
                <a:cs typeface="+mn-cs"/>
              </a:rPr>
              <a:t>minimise</a:t>
            </a: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 this impact?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4" name="TextBox 83">
            <a:extLst>
              <a:ext uri="{FF2B5EF4-FFF2-40B4-BE49-F238E27FC236}">
                <a16:creationId xmlns:a16="http://schemas.microsoft.com/office/drawing/2014/main" id="{01DC94FD-4A45-4E42-9720-62BCA4E03964}"/>
              </a:ext>
            </a:extLst>
          </p:cNvPr>
          <p:cNvSpPr txBox="1">
            <a:spLocks noGrp="1" noRot="1" noMove="1" noResize="1" noEditPoints="1" noAdjustHandles="1" noChangeArrowheads="1" noChangeShapeType="1"/>
          </p:cNvSpPr>
          <p:nvPr/>
        </p:nvSpPr>
        <p:spPr>
          <a:xfrm>
            <a:off x="2625318" y="1630242"/>
            <a:ext cx="1517705"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Communication Champion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All St</a:t>
            </a:r>
            <a:r>
              <a:rPr lang="en-US" sz="800" dirty="0" err="1">
                <a:solidFill>
                  <a:prstClr val="black"/>
                </a:solidFill>
                <a:latin typeface="Aptos" panose="02110004020202020204"/>
              </a:rPr>
              <a:t>aff</a:t>
            </a:r>
            <a:r>
              <a:rPr lang="en-US" sz="800" dirty="0">
                <a:solidFill>
                  <a:prstClr val="black"/>
                </a:solidFill>
                <a:latin typeface="Aptos" panose="02110004020202020204"/>
              </a:rPr>
              <a:t>.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67777052"/>
      </p:ext>
    </p:extLst>
  </p:cSld>
  <p:clrMapOvr>
    <a:masterClrMapping/>
  </p:clrMapOvr>
  <mc:AlternateContent xmlns:mc="http://schemas.openxmlformats.org/markup-compatibility/2006" xmlns:p14="http://schemas.microsoft.com/office/powerpoint/2010/main">
    <mc:Choice Requires="p14">
      <p:transition spd="slow" p14:dur="200125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0CB3C-6C45-B666-C927-49B99D4BE13F}"/>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7CC98135-7F22-FD0A-1D93-6022B944D155}"/>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dirty="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dirty="0">
                <a:ln>
                  <a:noFill/>
                </a:ln>
                <a:solidFill>
                  <a:schemeClr val="tx1">
                    <a:lumMod val="85000"/>
                    <a:lumOff val="15000"/>
                  </a:schemeClr>
                </a:solidFill>
                <a:effectLst/>
                <a:uLnTx/>
                <a:uFillTx/>
                <a:latin typeface="Abadi"/>
                <a:ea typeface="+mn-ea"/>
                <a:cs typeface="+mn-cs"/>
              </a:rPr>
              <a:t>Pillar 3, Short 1 </a:t>
            </a:r>
            <a:r>
              <a:rPr lang="en-US" sz="1600" b="1" dirty="0">
                <a:solidFill>
                  <a:schemeClr val="tx1">
                    <a:lumMod val="85000"/>
                    <a:lumOff val="15000"/>
                  </a:schemeClr>
                </a:solidFill>
                <a:latin typeface="Abadi"/>
                <a:ea typeface="+mn-ea"/>
                <a:cs typeface="+mn-cs"/>
              </a:rPr>
              <a:t>APF</a:t>
            </a:r>
            <a:endPar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endParaRPr>
          </a:p>
        </p:txBody>
      </p:sp>
      <p:sp>
        <p:nvSpPr>
          <p:cNvPr id="13" name="TextBox 12">
            <a:extLst>
              <a:ext uri="{FF2B5EF4-FFF2-40B4-BE49-F238E27FC236}">
                <a16:creationId xmlns:a16="http://schemas.microsoft.com/office/drawing/2014/main" id="{11620E04-EFD9-6657-2D01-F77F62628FCA}"/>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Q1 – What impact do we want to have?</a:t>
            </a:r>
          </a:p>
          <a:p>
            <a:endParaRPr lang="en-US" sz="800" dirty="0"/>
          </a:p>
          <a:p>
            <a:pPr marL="171450" indent="-171450">
              <a:buFontTx/>
              <a:buChar char="-"/>
            </a:pPr>
            <a:r>
              <a:rPr lang="en-US" sz="900" dirty="0"/>
              <a:t>All children under 3’s progress will be tracked a minimum of twice per year using the stages profile from Up, Up and Away. </a:t>
            </a:r>
          </a:p>
          <a:p>
            <a:pPr marL="171450" indent="-171450">
              <a:buFontTx/>
              <a:buChar char="-"/>
            </a:pPr>
            <a:r>
              <a:rPr lang="en-US" sz="900" dirty="0"/>
              <a:t>All children under 3 will have access to experiences appropriate to supporting their stage of development as identified using the Up, Up and Away identifying stages toolkit. </a:t>
            </a:r>
          </a:p>
        </p:txBody>
      </p:sp>
      <p:sp>
        <p:nvSpPr>
          <p:cNvPr id="17" name="TextBox 16">
            <a:extLst>
              <a:ext uri="{FF2B5EF4-FFF2-40B4-BE49-F238E27FC236}">
                <a16:creationId xmlns:a16="http://schemas.microsoft.com/office/drawing/2014/main" id="{1CBC66D8-773E-9E80-6046-9632B0E951DD}"/>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Q2 -  What problems are we trying to solve?</a:t>
            </a:r>
          </a:p>
          <a:p>
            <a:r>
              <a:rPr lang="en-US" sz="800" i="1" dirty="0"/>
              <a:t>Include evidence supporting our understanding of the problems</a:t>
            </a:r>
          </a:p>
          <a:p>
            <a:endParaRPr lang="en-US" sz="800" i="1" dirty="0"/>
          </a:p>
          <a:p>
            <a:r>
              <a:rPr lang="en-US" sz="800" i="1" dirty="0"/>
              <a:t>- </a:t>
            </a:r>
            <a:r>
              <a:rPr lang="en-US" sz="900" dirty="0"/>
              <a:t>Children under 3’s learning is not consistently tracked. </a:t>
            </a:r>
          </a:p>
          <a:p>
            <a:pPr marL="171450" indent="-171450">
              <a:buFontTx/>
              <a:buChar char="-"/>
            </a:pPr>
            <a:r>
              <a:rPr lang="en-US" sz="900" dirty="0"/>
              <a:t>Under 3’s intentional planning is not currently underpinned by data from Up, Up and Away identifying stages toolkit and stages profile. </a:t>
            </a:r>
          </a:p>
          <a:p>
            <a:pPr marL="171450" indent="-171450">
              <a:buFontTx/>
              <a:buChar char="-"/>
            </a:pPr>
            <a:r>
              <a:rPr lang="en-US" sz="900" dirty="0"/>
              <a:t>Educators cannot clearly and confidently articulate the planning and tracking cycle for under 3’s.</a:t>
            </a:r>
          </a:p>
          <a:p>
            <a:pPr marL="171450" indent="-171450">
              <a:buFontTx/>
              <a:buChar char="-"/>
            </a:pPr>
            <a:r>
              <a:rPr lang="en-US" sz="900" dirty="0"/>
              <a:t>The process of planning, recording and tracking children’s learning is not consistent for under 3’s and 3-5’s. </a:t>
            </a:r>
          </a:p>
          <a:p>
            <a:pPr marL="171450" indent="-171450">
              <a:buFontTx/>
              <a:buChar char="-"/>
            </a:pPr>
            <a:endParaRPr lang="en-US" sz="900" dirty="0"/>
          </a:p>
          <a:p>
            <a:pPr marL="171450" indent="-171450">
              <a:buFont typeface="Calibri"/>
              <a:buChar char="-"/>
            </a:pPr>
            <a:endParaRPr lang="en-US" sz="800" i="1" dirty="0"/>
          </a:p>
          <a:p>
            <a:pPr marL="171450" indent="-171450">
              <a:buFont typeface="Calibri"/>
              <a:buChar char="-"/>
            </a:pPr>
            <a:endParaRPr lang="en-US" sz="800" i="1" dirty="0"/>
          </a:p>
          <a:p>
            <a:endParaRPr lang="en-US" sz="800" i="1" dirty="0"/>
          </a:p>
          <a:p>
            <a:pPr marL="171450" indent="-171450">
              <a:buFont typeface="Calibri"/>
              <a:buChar char="-"/>
            </a:pPr>
            <a:endParaRPr lang="en-US" sz="800" dirty="0"/>
          </a:p>
          <a:p>
            <a:pPr marL="171450" indent="-171450">
              <a:buFont typeface="Calibri"/>
              <a:buChar char="-"/>
            </a:pPr>
            <a:endParaRPr lang="en-US" sz="800" dirty="0"/>
          </a:p>
          <a:p>
            <a:pPr marL="171450" indent="-171450">
              <a:buFont typeface="Calibri"/>
              <a:buChar char="-"/>
            </a:pPr>
            <a:endParaRPr lang="en-US" sz="800" dirty="0"/>
          </a:p>
        </p:txBody>
      </p:sp>
      <p:sp>
        <p:nvSpPr>
          <p:cNvPr id="18" name="TextBox 17">
            <a:extLst>
              <a:ext uri="{FF2B5EF4-FFF2-40B4-BE49-F238E27FC236}">
                <a16:creationId xmlns:a16="http://schemas.microsoft.com/office/drawing/2014/main" id="{0A53D67C-7FBC-01AB-7A9E-BD466C482459}"/>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Q3 – What change/s could we make that would result in an improvement?</a:t>
            </a:r>
          </a:p>
          <a:p>
            <a:r>
              <a:rPr lang="en-US" sz="800" i="1" dirty="0"/>
              <a:t>Include research evidence base supporting this approach</a:t>
            </a:r>
          </a:p>
          <a:p>
            <a:endParaRPr lang="en-US" sz="800" i="1" dirty="0"/>
          </a:p>
          <a:p>
            <a:pPr marL="171450" indent="-171450">
              <a:buFontTx/>
              <a:buChar char="-"/>
            </a:pPr>
            <a:r>
              <a:rPr lang="en-US" sz="900" dirty="0"/>
              <a:t>All educators will access training on using Up, Up and Away identifying stages toolkit, stages profile and strategy map. </a:t>
            </a:r>
          </a:p>
          <a:p>
            <a:pPr marL="171450" indent="-171450">
              <a:buFontTx/>
              <a:buChar char="-"/>
            </a:pPr>
            <a:r>
              <a:rPr lang="en-US" sz="900" dirty="0"/>
              <a:t>All  educators will meet with a member of the SMT to discuss children under 3’s progress termly and this will be tracked.</a:t>
            </a:r>
          </a:p>
          <a:p>
            <a:pPr marL="171450" indent="-171450">
              <a:buFontTx/>
              <a:buChar char="-"/>
            </a:pPr>
            <a:r>
              <a:rPr lang="en-US" sz="900" dirty="0"/>
              <a:t>Clear systems and processes will be developed for recording and tracking children under 3’s learning and development. </a:t>
            </a:r>
          </a:p>
          <a:p>
            <a:pPr marL="171450" indent="-171450">
              <a:buFontTx/>
              <a:buChar char="-"/>
            </a:pPr>
            <a:endParaRPr lang="en-US" sz="800" i="1" dirty="0"/>
          </a:p>
          <a:p>
            <a:pPr marL="171450" indent="-171450">
              <a:buFontTx/>
              <a:buChar char="-"/>
            </a:pPr>
            <a:endParaRPr lang="en-US" sz="800" i="1" dirty="0"/>
          </a:p>
          <a:p>
            <a:endParaRPr lang="en-US" sz="800" i="1" dirty="0"/>
          </a:p>
        </p:txBody>
      </p:sp>
      <p:sp>
        <p:nvSpPr>
          <p:cNvPr id="19" name="TextBox 18">
            <a:extLst>
              <a:ext uri="{FF2B5EF4-FFF2-40B4-BE49-F238E27FC236}">
                <a16:creationId xmlns:a16="http://schemas.microsoft.com/office/drawing/2014/main" id="{CFDAB43C-7124-C795-D4B2-CE4EAD6B9AD1}"/>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Q4 – How would we judge whether or not we have been successful?</a:t>
            </a:r>
          </a:p>
          <a:p>
            <a:endParaRPr lang="en-US" sz="800" b="1" dirty="0">
              <a:latin typeface="Aptos"/>
              <a:ea typeface="Calibri"/>
              <a:cs typeface="Calibri"/>
            </a:endParaRPr>
          </a:p>
          <a:p>
            <a:endParaRPr lang="en-US" sz="900" i="1" dirty="0">
              <a:latin typeface="Aptos"/>
            </a:endParaRPr>
          </a:p>
          <a:p>
            <a:pPr marL="171450" indent="-171450">
              <a:buFont typeface="Calibri"/>
              <a:buChar char="-"/>
            </a:pPr>
            <a:r>
              <a:rPr lang="en-US" sz="900" dirty="0"/>
              <a:t>All children under 3 will have their progress tracked a minimum of  twice per year. </a:t>
            </a:r>
          </a:p>
          <a:p>
            <a:pPr marL="171450" indent="-171450">
              <a:buFont typeface="Calibri"/>
              <a:buChar char="-"/>
            </a:pPr>
            <a:r>
              <a:rPr lang="en-US" sz="900" dirty="0"/>
              <a:t>Intentional Planning will evidence clear links to the identifying stages toolkit and strategies map within Up, Up and Away. </a:t>
            </a:r>
          </a:p>
          <a:p>
            <a:pPr marL="171450" indent="-171450">
              <a:buFont typeface="Calibri"/>
              <a:buChar char="-"/>
            </a:pPr>
            <a:r>
              <a:rPr lang="en-US" sz="900" dirty="0"/>
              <a:t>All educators will confidently be able to articulate the planning, tracking and monitoring process. </a:t>
            </a:r>
          </a:p>
          <a:p>
            <a:pPr marL="171450" indent="-171450">
              <a:buFont typeface="Calibri"/>
              <a:buChar char="-"/>
            </a:pPr>
            <a:endParaRPr lang="en-US" sz="900" dirty="0"/>
          </a:p>
        </p:txBody>
      </p:sp>
      <p:pic>
        <p:nvPicPr>
          <p:cNvPr id="6" name="Picture 5">
            <a:extLst>
              <a:ext uri="{FF2B5EF4-FFF2-40B4-BE49-F238E27FC236}">
                <a16:creationId xmlns:a16="http://schemas.microsoft.com/office/drawing/2014/main" id="{16D61871-6B1F-7D7A-8372-5D7736F5A43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96382721-BA52-C30F-14C5-EC9EF8E4F8D9}"/>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01741882-B5C6-A3FA-2158-51D77D9576CA}"/>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163F6A35-3A6F-B5A9-5AF7-C724DC4F35C4}"/>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E6935965-EAA6-77DE-97F5-BB13855EA434}"/>
              </a:ext>
            </a:extLst>
          </p:cNvPr>
          <p:cNvSpPr txBox="1"/>
          <p:nvPr/>
        </p:nvSpPr>
        <p:spPr>
          <a:xfrm>
            <a:off x="4129171" y="2874482"/>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3707224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9F4DE-AB5A-C0B8-8C88-7B7D24654870}"/>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02A04DAC-DF93-1D51-3D2C-4DB18893DEBE}"/>
              </a:ext>
            </a:extLst>
          </p:cNvPr>
          <p:cNvSpPr txBox="1">
            <a:spLocks noGrp="1"/>
          </p:cNvSpPr>
          <p:nvPr>
            <p:ph type="title" idx="4294967295"/>
          </p:nvPr>
        </p:nvSpPr>
        <p:spPr>
          <a:xfrm>
            <a:off x="109329" y="69574"/>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Rapid Action Plan </a:t>
            </a:r>
            <a:r>
              <a:rPr kumimoji="0" lang="en-GB"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 Pillar </a:t>
            </a:r>
            <a:r>
              <a:rPr lang="en-GB" sz="1600" b="1" dirty="0">
                <a:solidFill>
                  <a:schemeClr val="tx1">
                    <a:lumMod val="85000"/>
                    <a:lumOff val="15000"/>
                  </a:schemeClr>
                </a:solidFill>
                <a:latin typeface="Abadi" panose="020B0604020104020204" pitchFamily="34" charset="0"/>
                <a:ea typeface="+mn-ea"/>
                <a:cs typeface="+mn-cs"/>
              </a:rPr>
              <a:t>3</a:t>
            </a:r>
            <a:r>
              <a:rPr kumimoji="0" lang="en-GB"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 Short 1</a:t>
            </a:r>
            <a:endPar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endParaRPr>
          </a:p>
        </p:txBody>
      </p:sp>
      <p:pic>
        <p:nvPicPr>
          <p:cNvPr id="4" name="Picture 3">
            <a:extLst>
              <a:ext uri="{FF2B5EF4-FFF2-40B4-BE49-F238E27FC236}">
                <a16:creationId xmlns:a16="http://schemas.microsoft.com/office/drawing/2014/main" id="{C2403A88-6FF8-92D4-98EF-D8FE31B463B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6" name="TextBox 5">
            <a:extLst>
              <a:ext uri="{FF2B5EF4-FFF2-40B4-BE49-F238E27FC236}">
                <a16:creationId xmlns:a16="http://schemas.microsoft.com/office/drawing/2014/main" id="{97B7F873-0326-354B-469E-3A6AFB2DEC1E}"/>
              </a:ext>
            </a:extLst>
          </p:cNvPr>
          <p:cNvSpPr txBox="1">
            <a:spLocks noGrp="1" noRot="1" noMove="1" noResize="1" noEditPoints="1" noAdjustHandles="1" noChangeArrowheads="1" noChangeShapeType="1"/>
          </p:cNvSpPr>
          <p:nvPr/>
        </p:nvSpPr>
        <p:spPr>
          <a:xfrm>
            <a:off x="188843" y="1630242"/>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Identifying stages toolkit will be used for all children under 3 </a:t>
            </a:r>
          </a:p>
        </p:txBody>
      </p:sp>
      <p:sp>
        <p:nvSpPr>
          <p:cNvPr id="16" name="TextBox 15">
            <a:extLst>
              <a:ext uri="{FF2B5EF4-FFF2-40B4-BE49-F238E27FC236}">
                <a16:creationId xmlns:a16="http://schemas.microsoft.com/office/drawing/2014/main" id="{250F3B50-6AC4-AA3C-1B64-E4BE849D60AA}"/>
              </a:ext>
            </a:extLst>
          </p:cNvPr>
          <p:cNvSpPr txBox="1">
            <a:spLocks noGrp="1" noRot="1" noMove="1" noResize="1" noEditPoints="1" noAdjustHandles="1" noChangeArrowheads="1" noChangeShapeType="1"/>
          </p:cNvSpPr>
          <p:nvPr/>
        </p:nvSpPr>
        <p:spPr>
          <a:xfrm>
            <a:off x="188843" y="2760653"/>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All children under</a:t>
            </a:r>
            <a:r>
              <a:rPr lang="en-US" sz="800" dirty="0">
                <a:solidFill>
                  <a:prstClr val="black"/>
                </a:solidFill>
                <a:latin typeface="Aptos" panose="02110004020202020204"/>
              </a:rPr>
              <a:t> 3 will be tracked a minimum of twice per year. </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0" name="TextBox 19">
            <a:extLst>
              <a:ext uri="{FF2B5EF4-FFF2-40B4-BE49-F238E27FC236}">
                <a16:creationId xmlns:a16="http://schemas.microsoft.com/office/drawing/2014/main" id="{E43869E6-CBD6-4930-BAF6-72F60E6D0AD4}"/>
              </a:ext>
            </a:extLst>
          </p:cNvPr>
          <p:cNvSpPr txBox="1">
            <a:spLocks noGrp="1" noRot="1" noMove="1" noResize="1" noEditPoints="1" noAdjustHandles="1" noChangeArrowheads="1" noChangeShapeType="1"/>
          </p:cNvSpPr>
          <p:nvPr/>
        </p:nvSpPr>
        <p:spPr>
          <a:xfrm>
            <a:off x="188842" y="3891064"/>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Develop under 3’s planning to ensure clear links between children’s stage of development (identifying stages toolkit) and intentional planning. </a:t>
            </a:r>
          </a:p>
        </p:txBody>
      </p:sp>
      <p:sp>
        <p:nvSpPr>
          <p:cNvPr id="22" name="TextBox 21">
            <a:extLst>
              <a:ext uri="{FF2B5EF4-FFF2-40B4-BE49-F238E27FC236}">
                <a16:creationId xmlns:a16="http://schemas.microsoft.com/office/drawing/2014/main" id="{EE3653B8-98ED-6E8A-709D-99101D397CDE}"/>
              </a:ext>
            </a:extLst>
          </p:cNvPr>
          <p:cNvSpPr txBox="1">
            <a:spLocks noGrp="1" noRot="1" noMove="1" noResize="1" noEditPoints="1" noAdjustHandles="1" noChangeArrowheads="1" noChangeShapeType="1"/>
          </p:cNvSpPr>
          <p:nvPr/>
        </p:nvSpPr>
        <p:spPr>
          <a:xfrm>
            <a:off x="2625320" y="2760653"/>
            <a:ext cx="1517705"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All Staff</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SMT</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3" name="TextBox 22">
            <a:extLst>
              <a:ext uri="{FF2B5EF4-FFF2-40B4-BE49-F238E27FC236}">
                <a16:creationId xmlns:a16="http://schemas.microsoft.com/office/drawing/2014/main" id="{24E1DC3B-7FA6-26C6-3FFA-ED6500D3AE2C}"/>
              </a:ext>
            </a:extLst>
          </p:cNvPr>
          <p:cNvSpPr txBox="1">
            <a:spLocks noGrp="1" noRot="1" noMove="1" noResize="1" noEditPoints="1" noAdjustHandles="1" noChangeArrowheads="1" noChangeShapeType="1"/>
          </p:cNvSpPr>
          <p:nvPr/>
        </p:nvSpPr>
        <p:spPr>
          <a:xfrm>
            <a:off x="2625320" y="3891064"/>
            <a:ext cx="1517706"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 All staff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SMT</a:t>
            </a:r>
          </a:p>
        </p:txBody>
      </p:sp>
      <p:sp>
        <p:nvSpPr>
          <p:cNvPr id="60" name="TextBox 59">
            <a:extLst>
              <a:ext uri="{FF2B5EF4-FFF2-40B4-BE49-F238E27FC236}">
                <a16:creationId xmlns:a16="http://schemas.microsoft.com/office/drawing/2014/main" id="{864A305F-C27E-F27E-4F85-CDD3C8390850}"/>
              </a:ext>
            </a:extLst>
          </p:cNvPr>
          <p:cNvSpPr txBox="1">
            <a:spLocks noGrp="1" noRot="1" noMove="1" noResize="1" noEditPoints="1" noAdjustHandles="1" noChangeArrowheads="1" noChangeShapeType="1"/>
          </p:cNvSpPr>
          <p:nvPr/>
        </p:nvSpPr>
        <p:spPr>
          <a:xfrm>
            <a:off x="189260" y="862565"/>
            <a:ext cx="2326632" cy="694566"/>
          </a:xfrm>
          <a:prstGeom prst="rect">
            <a:avLst/>
          </a:prstGeom>
          <a:solidFill>
            <a:schemeClr val="bg1"/>
          </a:solid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Q1. Deliverables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are the next most important deliverables?</a:t>
            </a:r>
          </a:p>
        </p:txBody>
      </p:sp>
      <p:sp>
        <p:nvSpPr>
          <p:cNvPr id="61" name="TextBox 60">
            <a:extLst>
              <a:ext uri="{FF2B5EF4-FFF2-40B4-BE49-F238E27FC236}">
                <a16:creationId xmlns:a16="http://schemas.microsoft.com/office/drawing/2014/main" id="{4CB6F30A-D5D9-9522-30AB-2EFA2F72496C}"/>
              </a:ext>
            </a:extLst>
          </p:cNvPr>
          <p:cNvSpPr txBox="1">
            <a:spLocks noGrp="1" noRot="1" noMove="1" noResize="1" noEditPoints="1" noAdjustHandles="1" noChangeArrowheads="1" noChangeShapeType="1"/>
          </p:cNvSpPr>
          <p:nvPr/>
        </p:nvSpPr>
        <p:spPr>
          <a:xfrm>
            <a:off x="2625319" y="862565"/>
            <a:ext cx="1517705"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Q2. Responsibility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Who will take the lead? Who else will be involved?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6" name="TextBox 65">
            <a:extLst>
              <a:ext uri="{FF2B5EF4-FFF2-40B4-BE49-F238E27FC236}">
                <a16:creationId xmlns:a16="http://schemas.microsoft.com/office/drawing/2014/main" id="{6A81C621-0A56-8504-5DE5-7810F9FC74DA}"/>
              </a:ext>
            </a:extLst>
          </p:cNvPr>
          <p:cNvSpPr txBox="1">
            <a:spLocks noGrp="1" noRot="1" noMove="1" noResize="1" noEditPoints="1" noAdjustHandles="1" noChangeArrowheads="1" noChangeShapeType="1"/>
          </p:cNvSpPr>
          <p:nvPr/>
        </p:nvSpPr>
        <p:spPr>
          <a:xfrm>
            <a:off x="4256278" y="1630242"/>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September 2026- June 2027</a:t>
            </a:r>
          </a:p>
        </p:txBody>
      </p:sp>
      <p:sp>
        <p:nvSpPr>
          <p:cNvPr id="67" name="TextBox 66">
            <a:extLst>
              <a:ext uri="{FF2B5EF4-FFF2-40B4-BE49-F238E27FC236}">
                <a16:creationId xmlns:a16="http://schemas.microsoft.com/office/drawing/2014/main" id="{F44C12BB-6ECF-982D-F987-F174792EB3B6}"/>
              </a:ext>
            </a:extLst>
          </p:cNvPr>
          <p:cNvSpPr txBox="1">
            <a:spLocks noGrp="1" noRot="1" noMove="1" noResize="1" noEditPoints="1" noAdjustHandles="1" noChangeArrowheads="1" noChangeShapeType="1"/>
          </p:cNvSpPr>
          <p:nvPr/>
        </p:nvSpPr>
        <p:spPr>
          <a:xfrm>
            <a:off x="4256278" y="2760653"/>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September 2026- June 2027</a:t>
            </a:r>
          </a:p>
        </p:txBody>
      </p:sp>
      <p:sp>
        <p:nvSpPr>
          <p:cNvPr id="68" name="TextBox 67">
            <a:extLst>
              <a:ext uri="{FF2B5EF4-FFF2-40B4-BE49-F238E27FC236}">
                <a16:creationId xmlns:a16="http://schemas.microsoft.com/office/drawing/2014/main" id="{9BB619D2-A45B-1E8C-1644-02AE88A0C117}"/>
              </a:ext>
            </a:extLst>
          </p:cNvPr>
          <p:cNvSpPr txBox="1">
            <a:spLocks noGrp="1" noRot="1" noMove="1" noResize="1" noEditPoints="1" noAdjustHandles="1" noChangeArrowheads="1" noChangeShapeType="1"/>
          </p:cNvSpPr>
          <p:nvPr/>
        </p:nvSpPr>
        <p:spPr>
          <a:xfrm>
            <a:off x="4256278" y="3891064"/>
            <a:ext cx="1344648"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September 2026-June 2027</a:t>
            </a:r>
          </a:p>
        </p:txBody>
      </p:sp>
      <p:sp>
        <p:nvSpPr>
          <p:cNvPr id="69" name="TextBox 68">
            <a:extLst>
              <a:ext uri="{FF2B5EF4-FFF2-40B4-BE49-F238E27FC236}">
                <a16:creationId xmlns:a16="http://schemas.microsoft.com/office/drawing/2014/main" id="{2FE092C5-EAC5-8B72-1B28-EECFC561DCED}"/>
              </a:ext>
            </a:extLst>
          </p:cNvPr>
          <p:cNvSpPr txBox="1">
            <a:spLocks noGrp="1" noRot="1" noMove="1" noResize="1" noEditPoints="1" noAdjustHandles="1" noChangeArrowheads="1" noChangeShapeType="1"/>
          </p:cNvSpPr>
          <p:nvPr/>
        </p:nvSpPr>
        <p:spPr>
          <a:xfrm>
            <a:off x="4256277" y="862565"/>
            <a:ext cx="1344647"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Q3. Timeline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is the timeframe for delivery?</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0" name="TextBox 69">
            <a:extLst>
              <a:ext uri="{FF2B5EF4-FFF2-40B4-BE49-F238E27FC236}">
                <a16:creationId xmlns:a16="http://schemas.microsoft.com/office/drawing/2014/main" id="{6782759E-A559-77D3-0F05-00962DA88837}"/>
              </a:ext>
            </a:extLst>
          </p:cNvPr>
          <p:cNvSpPr txBox="1">
            <a:spLocks noGrp="1" noRot="1" noMove="1" noResize="1" noEditPoints="1" noAdjustHandles="1" noChangeArrowheads="1" noChangeShapeType="1"/>
          </p:cNvSpPr>
          <p:nvPr/>
        </p:nvSpPr>
        <p:spPr>
          <a:xfrm>
            <a:off x="5714178" y="1630242"/>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Up, Up and Away document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In-Service day training</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Time for educators to complete the identifying stages toolkit for all children under 3.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TextBox 70">
            <a:extLst>
              <a:ext uri="{FF2B5EF4-FFF2-40B4-BE49-F238E27FC236}">
                <a16:creationId xmlns:a16="http://schemas.microsoft.com/office/drawing/2014/main" id="{CD1E0456-1752-56AA-7025-767DC9F38A24}"/>
              </a:ext>
            </a:extLst>
          </p:cNvPr>
          <p:cNvSpPr txBox="1">
            <a:spLocks noGrp="1" noRot="1" noMove="1" noResize="1" noEditPoints="1" noAdjustHandles="1" noChangeArrowheads="1" noChangeShapeType="1"/>
          </p:cNvSpPr>
          <p:nvPr/>
        </p:nvSpPr>
        <p:spPr>
          <a:xfrm>
            <a:off x="5714178" y="2760653"/>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Up, Up and Away document</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In-Service day training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Time for educators to meet with a member of SMT to discuss and track children’s progress.</a:t>
            </a:r>
          </a:p>
        </p:txBody>
      </p:sp>
      <p:sp>
        <p:nvSpPr>
          <p:cNvPr id="72" name="TextBox 71">
            <a:extLst>
              <a:ext uri="{FF2B5EF4-FFF2-40B4-BE49-F238E27FC236}">
                <a16:creationId xmlns:a16="http://schemas.microsoft.com/office/drawing/2014/main" id="{2C7F8162-E916-9AF6-1956-6E5252EA720E}"/>
              </a:ext>
            </a:extLst>
          </p:cNvPr>
          <p:cNvSpPr txBox="1">
            <a:spLocks noGrp="1" noRot="1" noMove="1" noResize="1" noEditPoints="1" noAdjustHandles="1" noChangeArrowheads="1" noChangeShapeType="1"/>
          </p:cNvSpPr>
          <p:nvPr/>
        </p:nvSpPr>
        <p:spPr>
          <a:xfrm>
            <a:off x="5714178" y="3891064"/>
            <a:ext cx="1344648"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In-Service Day training </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sz="800" dirty="0">
                <a:solidFill>
                  <a:prstClr val="black"/>
                </a:solidFill>
                <a:latin typeface="Aptos" panose="02110004020202020204"/>
              </a:rPr>
              <a:t>Up, Up and Away document</a:t>
            </a: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TextBox 72">
            <a:extLst>
              <a:ext uri="{FF2B5EF4-FFF2-40B4-BE49-F238E27FC236}">
                <a16:creationId xmlns:a16="http://schemas.microsoft.com/office/drawing/2014/main" id="{D5931B14-2FDD-C6B9-FCB6-ECF6CCA07D37}"/>
              </a:ext>
            </a:extLst>
          </p:cNvPr>
          <p:cNvSpPr txBox="1">
            <a:spLocks noGrp="1" noRot="1" noMove="1" noResize="1" noEditPoints="1" noAdjustHandles="1" noChangeArrowheads="1" noChangeShapeType="1"/>
          </p:cNvSpPr>
          <p:nvPr/>
        </p:nvSpPr>
        <p:spPr>
          <a:xfrm>
            <a:off x="5714177" y="862565"/>
            <a:ext cx="1344647"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Q4. Resources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resources, time or support will be needed?</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4" name="TextBox 73">
            <a:extLst>
              <a:ext uri="{FF2B5EF4-FFF2-40B4-BE49-F238E27FC236}">
                <a16:creationId xmlns:a16="http://schemas.microsoft.com/office/drawing/2014/main" id="{43C9C383-DA28-58BF-34A4-6BD428B20A45}"/>
              </a:ext>
            </a:extLst>
          </p:cNvPr>
          <p:cNvSpPr txBox="1">
            <a:spLocks noGrp="1" noRot="1" noMove="1" noResize="1" noEditPoints="1" noAdjustHandles="1" noChangeArrowheads="1" noChangeShapeType="1"/>
          </p:cNvSpPr>
          <p:nvPr/>
        </p:nvSpPr>
        <p:spPr>
          <a:xfrm>
            <a:off x="7172077" y="1630242"/>
            <a:ext cx="1782663"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Educator confidence in using the toolkit, with time, repeated use and support from SMT confidence will  increase. </a:t>
            </a:r>
          </a:p>
        </p:txBody>
      </p:sp>
      <p:sp>
        <p:nvSpPr>
          <p:cNvPr id="75" name="TextBox 74">
            <a:extLst>
              <a:ext uri="{FF2B5EF4-FFF2-40B4-BE49-F238E27FC236}">
                <a16:creationId xmlns:a16="http://schemas.microsoft.com/office/drawing/2014/main" id="{D44E85AF-91E1-4F01-C9DC-079674EC87AE}"/>
              </a:ext>
            </a:extLst>
          </p:cNvPr>
          <p:cNvSpPr txBox="1">
            <a:spLocks noGrp="1" noRot="1" noMove="1" noResize="1" noEditPoints="1" noAdjustHandles="1" noChangeArrowheads="1" noChangeShapeType="1"/>
          </p:cNvSpPr>
          <p:nvPr/>
        </p:nvSpPr>
        <p:spPr>
          <a:xfrm>
            <a:off x="7172077" y="2760653"/>
            <a:ext cx="1782663"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Time to ensure tracking happens consistently at regular points throughout the year- include in yearly calendar overview to ensure time is set aside for this. </a:t>
            </a:r>
          </a:p>
        </p:txBody>
      </p:sp>
      <p:sp>
        <p:nvSpPr>
          <p:cNvPr id="76" name="TextBox 75">
            <a:extLst>
              <a:ext uri="{FF2B5EF4-FFF2-40B4-BE49-F238E27FC236}">
                <a16:creationId xmlns:a16="http://schemas.microsoft.com/office/drawing/2014/main" id="{350CD191-B30D-A94C-CDB9-441FD22A3E97}"/>
              </a:ext>
            </a:extLst>
          </p:cNvPr>
          <p:cNvSpPr txBox="1">
            <a:spLocks noGrp="1" noRot="1" noMove="1" noResize="1" noEditPoints="1" noAdjustHandles="1" noChangeArrowheads="1" noChangeShapeType="1"/>
          </p:cNvSpPr>
          <p:nvPr/>
        </p:nvSpPr>
        <p:spPr>
          <a:xfrm>
            <a:off x="7172077" y="3891064"/>
            <a:ext cx="1782664"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Educator confidence in embedding the approach to intentional planning; training at in-service and coaching from SMT.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TextBox 76">
            <a:extLst>
              <a:ext uri="{FF2B5EF4-FFF2-40B4-BE49-F238E27FC236}">
                <a16:creationId xmlns:a16="http://schemas.microsoft.com/office/drawing/2014/main" id="{9F6FB2F4-CAAB-7137-8AD0-80A83CBE3DB5}"/>
              </a:ext>
            </a:extLst>
          </p:cNvPr>
          <p:cNvSpPr txBox="1">
            <a:spLocks noGrp="1" noRot="1" noMove="1" noResize="1" noEditPoints="1" noAdjustHandles="1" noChangeArrowheads="1" noChangeShapeType="1"/>
          </p:cNvSpPr>
          <p:nvPr/>
        </p:nvSpPr>
        <p:spPr>
          <a:xfrm>
            <a:off x="7172076" y="862565"/>
            <a:ext cx="1782663"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Abadi" panose="020B0604020104020204" pitchFamily="34" charset="0"/>
                <a:ea typeface="+mn-ea"/>
                <a:cs typeface="+mn-cs"/>
              </a:rPr>
              <a:t>Q5. Barriers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What could get in the way of successful completion? How will we work to </a:t>
            </a:r>
            <a:r>
              <a:rPr kumimoji="0" lang="en-US" sz="800" b="0" i="0" u="none" strike="noStrike" kern="1200" cap="none" spc="0" normalizeH="0" baseline="0" noProof="0" err="1">
                <a:ln>
                  <a:noFill/>
                </a:ln>
                <a:solidFill>
                  <a:prstClr val="black"/>
                </a:solidFill>
                <a:effectLst/>
                <a:uLnTx/>
                <a:uFillTx/>
                <a:latin typeface="Aptos" panose="02110004020202020204"/>
                <a:ea typeface="+mn-ea"/>
                <a:cs typeface="+mn-cs"/>
              </a:rPr>
              <a:t>minimise</a:t>
            </a:r>
            <a:r>
              <a:rPr kumimoji="0" lang="en-US" sz="800" b="0" i="0" u="none" strike="noStrike" kern="1200" cap="none" spc="0" normalizeH="0" baseline="0" noProof="0">
                <a:ln>
                  <a:noFill/>
                </a:ln>
                <a:solidFill>
                  <a:prstClr val="black"/>
                </a:solidFill>
                <a:effectLst/>
                <a:uLnTx/>
                <a:uFillTx/>
                <a:latin typeface="Aptos" panose="02110004020202020204"/>
                <a:ea typeface="+mn-ea"/>
                <a:cs typeface="+mn-cs"/>
              </a:rPr>
              <a:t> this impact?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4" name="TextBox 83">
            <a:extLst>
              <a:ext uri="{FF2B5EF4-FFF2-40B4-BE49-F238E27FC236}">
                <a16:creationId xmlns:a16="http://schemas.microsoft.com/office/drawing/2014/main" id="{4F631731-6A43-95B3-6747-A0625F149C02}"/>
              </a:ext>
            </a:extLst>
          </p:cNvPr>
          <p:cNvSpPr txBox="1">
            <a:spLocks noGrp="1" noRot="1" noMove="1" noResize="1" noEditPoints="1" noAdjustHandles="1" noChangeArrowheads="1" noChangeShapeType="1"/>
          </p:cNvSpPr>
          <p:nvPr/>
        </p:nvSpPr>
        <p:spPr>
          <a:xfrm>
            <a:off x="2625318" y="1630242"/>
            <a:ext cx="1517705"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black"/>
                </a:solidFill>
                <a:effectLst/>
                <a:uLnTx/>
                <a:uFillTx/>
                <a:latin typeface="Aptos" panose="02110004020202020204"/>
                <a:ea typeface="+mn-ea"/>
                <a:cs typeface="+mn-cs"/>
              </a:rPr>
              <a:t>All Staff</a:t>
            </a:r>
          </a:p>
        </p:txBody>
      </p:sp>
    </p:spTree>
    <p:extLst>
      <p:ext uri="{BB962C8B-B14F-4D97-AF65-F5344CB8AC3E}">
        <p14:creationId xmlns:p14="http://schemas.microsoft.com/office/powerpoint/2010/main" val="3715015414"/>
      </p:ext>
    </p:extLst>
  </p:cSld>
  <p:clrMapOvr>
    <a:masterClrMapping/>
  </p:clrMapOvr>
  <mc:AlternateContent xmlns:mc="http://schemas.openxmlformats.org/markup-compatibility/2006" xmlns:p14="http://schemas.microsoft.com/office/powerpoint/2010/main">
    <mc:Choice Requires="p14">
      <p:transition spd="slow" p14:dur="200125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E2361C-6889-F648-8236-20A23F422ADF}"/>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6A741A1-4DAD-DF25-8977-7CE8649F5771}"/>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lnSpc>
                <a:spcPct val="100000"/>
              </a:lnSpc>
              <a:spcBef>
                <a:spcPts val="0"/>
              </a:spcBef>
              <a:defRPr/>
            </a:pP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Pillar 1, </a:t>
            </a:r>
            <a:r>
              <a:rPr lang="en-US" sz="1600" b="1">
                <a:solidFill>
                  <a:schemeClr val="tx1">
                    <a:lumMod val="85000"/>
                    <a:lumOff val="15000"/>
                  </a:schemeClr>
                </a:solidFill>
                <a:latin typeface="Abadi"/>
                <a:ea typeface="+mn-ea"/>
                <a:cs typeface="+mn-cs"/>
              </a:rPr>
              <a:t>Short 5</a:t>
            </a:r>
            <a:endPar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endParaRPr>
          </a:p>
        </p:txBody>
      </p:sp>
      <p:sp>
        <p:nvSpPr>
          <p:cNvPr id="13" name="TextBox 12">
            <a:extLst>
              <a:ext uri="{FF2B5EF4-FFF2-40B4-BE49-F238E27FC236}">
                <a16:creationId xmlns:a16="http://schemas.microsoft.com/office/drawing/2014/main" id="{4B0C7622-7163-825D-2000-9AC861E68192}"/>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AE69072F-0DBF-7567-A5A5-10D5FEF42C95}"/>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54B973B1-5A32-74BD-5257-08286BD3C6C8}"/>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10EBE589-DB4B-0530-6BD7-E13E30C7CF36}"/>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AAC5E00E-24FF-AB7D-D817-D5E7EF8E13AD}"/>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3DEC02A6-E3C5-EED8-42DA-B8B5A730FC40}"/>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46567A87-209B-94D7-D79D-7D7789DF63AA}"/>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509D0544-BEE2-C461-1B84-91C45E2B205B}"/>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40F4B513-C0E3-CC50-A7A4-270C80CA1169}"/>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1174293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B28E3-110A-F503-1B2F-560C8E97CB1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6648C60-4C09-B660-5B8E-8F25412666F3}"/>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lnSpc>
                <a:spcPct val="100000"/>
              </a:lnSpc>
              <a:spcBef>
                <a:spcPts val="0"/>
              </a:spcBef>
              <a:defRPr/>
            </a:pP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Pillar 1, </a:t>
            </a:r>
            <a:r>
              <a:rPr lang="en-US" sz="1600" b="1">
                <a:solidFill>
                  <a:schemeClr val="tx1">
                    <a:lumMod val="85000"/>
                    <a:lumOff val="15000"/>
                  </a:schemeClr>
                </a:solidFill>
                <a:latin typeface="Abadi"/>
                <a:ea typeface="+mn-ea"/>
                <a:cs typeface="+mn-cs"/>
              </a:rPr>
              <a:t>Short 6</a:t>
            </a:r>
            <a:endPar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endParaRPr>
          </a:p>
        </p:txBody>
      </p:sp>
      <p:sp>
        <p:nvSpPr>
          <p:cNvPr id="13" name="TextBox 12">
            <a:extLst>
              <a:ext uri="{FF2B5EF4-FFF2-40B4-BE49-F238E27FC236}">
                <a16:creationId xmlns:a16="http://schemas.microsoft.com/office/drawing/2014/main" id="{94A14607-93F0-3A20-B5F3-A073A423C241}"/>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33FD6751-9E61-D8E2-CC11-E67F688FA834}"/>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F0DB8A46-7BD3-80C8-F05E-FC38A39BF843}"/>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A704261E-E59A-DCDB-844E-82417824435E}"/>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6A4357E4-39AE-3E76-1C57-94C271302947}"/>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62C495AD-E391-725F-0C74-CDE42099C9C4}"/>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3F28F4CA-9A12-7BE1-F326-4A60B6CC5BF5}"/>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91A8FAE2-887E-8ADF-087F-4959CF779162}"/>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5DCB31A2-661F-6E4C-C90C-A621746EF81C}"/>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21254585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12EB9-AF2B-54CC-AEBB-F7CAA8276D86}"/>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DD4AF96F-6B74-F2C6-7E9E-6F206E10A452}"/>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Pillar 2, Short 1 </a:t>
            </a:r>
          </a:p>
        </p:txBody>
      </p:sp>
      <p:sp>
        <p:nvSpPr>
          <p:cNvPr id="13" name="TextBox 12">
            <a:extLst>
              <a:ext uri="{FF2B5EF4-FFF2-40B4-BE49-F238E27FC236}">
                <a16:creationId xmlns:a16="http://schemas.microsoft.com/office/drawing/2014/main" id="{84D202A5-F5B3-021B-C91A-23108B3859DC}"/>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Q1 – What impact do we want to have?</a:t>
            </a:r>
          </a:p>
          <a:p>
            <a:endParaRPr lang="en-US" sz="800" dirty="0"/>
          </a:p>
          <a:p>
            <a:endParaRPr lang="en-US" sz="800" i="1" dirty="0"/>
          </a:p>
          <a:p>
            <a:endParaRPr lang="en-US" sz="800" i="1" dirty="0"/>
          </a:p>
          <a:p>
            <a:endParaRPr lang="en-US" sz="800" i="1" dirty="0"/>
          </a:p>
          <a:p>
            <a:endParaRPr lang="en-US" sz="800" i="1" dirty="0"/>
          </a:p>
          <a:p>
            <a:endParaRPr lang="en-US" i="1" dirty="0"/>
          </a:p>
          <a:p>
            <a:endParaRPr lang="en-US" sz="800" dirty="0"/>
          </a:p>
        </p:txBody>
      </p:sp>
      <p:sp>
        <p:nvSpPr>
          <p:cNvPr id="17" name="TextBox 16">
            <a:extLst>
              <a:ext uri="{FF2B5EF4-FFF2-40B4-BE49-F238E27FC236}">
                <a16:creationId xmlns:a16="http://schemas.microsoft.com/office/drawing/2014/main" id="{4A8713C6-497C-EAC9-42C8-ED1E6DC2BD69}"/>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Q2 -  What problems are we trying to solve?</a:t>
            </a:r>
          </a:p>
          <a:p>
            <a:r>
              <a:rPr lang="en-US" sz="800" i="1" dirty="0"/>
              <a:t>Include evidence supporting our understanding of the problems</a:t>
            </a:r>
          </a:p>
          <a:p>
            <a:endParaRPr lang="en-US" sz="800" dirty="0"/>
          </a:p>
          <a:p>
            <a:endParaRPr lang="en-US" sz="800" i="1" dirty="0"/>
          </a:p>
          <a:p>
            <a:endParaRPr lang="en-US" i="1" dirty="0"/>
          </a:p>
          <a:p>
            <a:endParaRPr lang="en-US" sz="800" i="1" dirty="0"/>
          </a:p>
          <a:p>
            <a:endParaRPr lang="en-US" sz="800" dirty="0"/>
          </a:p>
        </p:txBody>
      </p:sp>
      <p:sp>
        <p:nvSpPr>
          <p:cNvPr id="18" name="TextBox 17">
            <a:extLst>
              <a:ext uri="{FF2B5EF4-FFF2-40B4-BE49-F238E27FC236}">
                <a16:creationId xmlns:a16="http://schemas.microsoft.com/office/drawing/2014/main" id="{AE73093A-B2E0-0B54-1027-7287C46FB5AD}"/>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lIns="91440" tIns="45720" rIns="91440" bIns="45720" rtlCol="0" anchor="t">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ptos" panose="02110004020202020204"/>
                <a:ea typeface="+mn-ea"/>
                <a:cs typeface="+mn-cs"/>
              </a:rPr>
              <a:t>Q3 – What change/s could we make that would result in an improvement?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800" b="0" i="1" u="none" strike="noStrike" kern="1200" cap="none" spc="0" normalizeH="0" baseline="0" noProof="0" dirty="0">
                <a:ln>
                  <a:noFill/>
                </a:ln>
                <a:solidFill>
                  <a:prstClr val="black"/>
                </a:solidFill>
                <a:effectLst/>
                <a:uLnTx/>
                <a:uFillTx/>
                <a:latin typeface="Aptos" panose="02110004020202020204"/>
                <a:ea typeface="+mn-ea"/>
                <a:cs typeface="+mn-cs"/>
              </a:rPr>
              <a:t>Include research evidence base supporting this approach</a:t>
            </a:r>
          </a:p>
          <a:p>
            <a:pPr marL="171450" indent="-171450">
              <a:buFont typeface="Calibri"/>
              <a:buChar char="-"/>
            </a:pPr>
            <a:endParaRPr lang="en-US" sz="800" dirty="0"/>
          </a:p>
          <a:p>
            <a:pPr marL="171450" indent="-171450">
              <a:buFont typeface="Calibri"/>
              <a:buChar char="-"/>
            </a:pPr>
            <a:endParaRPr lang="en-US" sz="800" i="1" dirty="0"/>
          </a:p>
          <a:p>
            <a:pPr marL="171450" indent="-171450">
              <a:buFont typeface="Calibri"/>
              <a:buChar char="-"/>
            </a:pPr>
            <a:endParaRPr lang="en-US" sz="800" dirty="0"/>
          </a:p>
          <a:p>
            <a:pPr marL="285750" indent="-285750">
              <a:buFont typeface="Arial"/>
              <a:buChar char="•"/>
            </a:pPr>
            <a:endParaRPr lang="en-US" sz="800" dirty="0"/>
          </a:p>
        </p:txBody>
      </p:sp>
      <p:sp>
        <p:nvSpPr>
          <p:cNvPr id="19" name="TextBox 18">
            <a:extLst>
              <a:ext uri="{FF2B5EF4-FFF2-40B4-BE49-F238E27FC236}">
                <a16:creationId xmlns:a16="http://schemas.microsoft.com/office/drawing/2014/main" id="{14C0734C-3B62-F928-2AFA-7F7C42A449FE}"/>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Q4 – How would we judge whether or not we have been successful?</a:t>
            </a:r>
          </a:p>
          <a:p>
            <a:endParaRPr lang="en-US" sz="800" dirty="0"/>
          </a:p>
          <a:p>
            <a:endParaRPr lang="en-US" sz="800" dirty="0"/>
          </a:p>
          <a:p>
            <a:pPr marL="171450" indent="-171450">
              <a:buFont typeface="Calibri"/>
              <a:buChar char="-"/>
            </a:pPr>
            <a:endParaRPr lang="en-US" sz="800" i="1" dirty="0"/>
          </a:p>
          <a:p>
            <a:pPr marL="285750" indent="-285750">
              <a:buFont typeface="Calibri"/>
              <a:buChar char="-"/>
            </a:pPr>
            <a:endParaRPr lang="en-US" sz="800" i="1" dirty="0"/>
          </a:p>
        </p:txBody>
      </p:sp>
      <p:pic>
        <p:nvPicPr>
          <p:cNvPr id="6" name="Picture 5">
            <a:extLst>
              <a:ext uri="{FF2B5EF4-FFF2-40B4-BE49-F238E27FC236}">
                <a16:creationId xmlns:a16="http://schemas.microsoft.com/office/drawing/2014/main" id="{1DE38A2D-3713-0B8B-B0FF-BF69C4ACD47B}"/>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8BFDDA41-1E17-0AF2-06DF-6EE83A4A7EF9}"/>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B3411988-B2C0-CB9A-48FF-BCA6CF464972}"/>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B5003114-D52B-AB8B-1F6F-8090CAA868A7}"/>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BC7AAC11-1008-453E-4F11-5B84704B32DA}"/>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24085307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76212-102B-E043-5665-2DDF59A60A61}"/>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6B6A4BD8-68DE-230C-C4E2-B7E8AB073B49}"/>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Pillar 2, Short 2 </a:t>
            </a:r>
          </a:p>
        </p:txBody>
      </p:sp>
      <p:sp>
        <p:nvSpPr>
          <p:cNvPr id="13" name="TextBox 12">
            <a:extLst>
              <a:ext uri="{FF2B5EF4-FFF2-40B4-BE49-F238E27FC236}">
                <a16:creationId xmlns:a16="http://schemas.microsoft.com/office/drawing/2014/main" id="{21A86FD1-B659-7F51-D3CA-2B6A94880022}"/>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52AD0C4C-6EDE-5E7A-06D0-AB40D314DA0E}"/>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364BABC5-D28E-BB99-3010-45C3F1BB8551}"/>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E370D42D-CD6B-9422-24CA-C544F7BF3FB9}"/>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75172CAF-F4DB-29DB-B9BD-7E1BF65B1FB2}"/>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57F3AEB8-2356-A30F-E258-6A6CE699A92C}"/>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36206885-4347-983B-7F22-9F704688AEAF}"/>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8FCE8998-B96D-C443-E49D-B7561FCAEFF6}"/>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B1C88049-04EC-E2A4-A3AB-C7CCD20D8E68}"/>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8914856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14788-B1BE-29E1-B855-A84BB5DDFA9A}"/>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45A607C-CE5D-9203-4414-C430788E4121}"/>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Pillar 2, Short 3 </a:t>
            </a:r>
          </a:p>
        </p:txBody>
      </p:sp>
      <p:sp>
        <p:nvSpPr>
          <p:cNvPr id="13" name="TextBox 12">
            <a:extLst>
              <a:ext uri="{FF2B5EF4-FFF2-40B4-BE49-F238E27FC236}">
                <a16:creationId xmlns:a16="http://schemas.microsoft.com/office/drawing/2014/main" id="{5FA8E92C-8E18-2DC4-9942-BA1D755F0683}"/>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416BD8F6-1FA6-124E-A6BF-9AAA1042EDFE}"/>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8B5B3805-47DE-8716-90A9-C2180940E89F}"/>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dirty="0"/>
              <a:t>Q3 – What change/s could we make that would result in an improvement?</a:t>
            </a:r>
          </a:p>
          <a:p>
            <a:r>
              <a:rPr lang="en-US" sz="800" i="1" dirty="0"/>
              <a:t>Include research evidence base supporting this approach</a:t>
            </a:r>
          </a:p>
          <a:p>
            <a:endParaRPr lang="en-US" sz="800" i="1" dirty="0"/>
          </a:p>
          <a:p>
            <a:endParaRPr lang="en-US" sz="800" dirty="0"/>
          </a:p>
        </p:txBody>
      </p:sp>
      <p:sp>
        <p:nvSpPr>
          <p:cNvPr id="19" name="TextBox 18">
            <a:extLst>
              <a:ext uri="{FF2B5EF4-FFF2-40B4-BE49-F238E27FC236}">
                <a16:creationId xmlns:a16="http://schemas.microsoft.com/office/drawing/2014/main" id="{85EB5D18-D1EA-643E-E68D-16C92C801209}"/>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93874D4F-2850-FDC0-F2C0-B2BC061811A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F259225B-E82D-A182-992E-4889E1ABA6C6}"/>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7963217E-BD55-9DCE-3C21-11609D3D6CA0}"/>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8475C7F7-D5B7-ABD5-31E4-5510338D239D}"/>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A975EE50-C380-5B8B-6BAD-CAA6FB1AB9F5}"/>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3776194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85EAB-9313-FDAB-7B25-FF19CA2827C8}"/>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9EA1C81-7E8A-2429-758E-55BEAF5EA129}"/>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Pillar 2, </a:t>
            </a:r>
            <a:r>
              <a:rPr lang="en-US" sz="1600" b="1">
                <a:solidFill>
                  <a:schemeClr val="tx1">
                    <a:lumMod val="85000"/>
                    <a:lumOff val="15000"/>
                  </a:schemeClr>
                </a:solidFill>
                <a:latin typeface="Abadi"/>
                <a:ea typeface="+mn-ea"/>
                <a:cs typeface="+mn-cs"/>
              </a:rPr>
              <a:t>Short</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lang="en-US" sz="1600" b="1">
                <a:solidFill>
                  <a:schemeClr val="tx1">
                    <a:lumMod val="85000"/>
                    <a:lumOff val="15000"/>
                  </a:schemeClr>
                </a:solidFill>
                <a:latin typeface="Abadi"/>
                <a:ea typeface="+mn-ea"/>
                <a:cs typeface="+mn-cs"/>
              </a:rPr>
              <a:t>4</a:t>
            </a:r>
            <a:endPar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endParaRPr>
          </a:p>
        </p:txBody>
      </p:sp>
      <p:sp>
        <p:nvSpPr>
          <p:cNvPr id="13" name="TextBox 12">
            <a:extLst>
              <a:ext uri="{FF2B5EF4-FFF2-40B4-BE49-F238E27FC236}">
                <a16:creationId xmlns:a16="http://schemas.microsoft.com/office/drawing/2014/main" id="{C317B12C-56BA-84A8-9B60-CFE762ACBFD6}"/>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88DA442C-0305-A9E3-5308-79344F314F76}"/>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2E990A76-7C28-9EBC-0A99-210B5373FEF0}"/>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4D44D366-54C6-4F03-FB8B-448C9157090C}"/>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AFD436BC-651D-7711-2F57-B011D629926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7975F8FA-7AE2-029F-7506-8A9ED4110D94}"/>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22709681-2419-7CC8-9E7A-74C2E609EA15}"/>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A9742C17-F1A6-0FBB-DF41-91F3BE01D1B4}"/>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657490E6-92C9-E0B7-4DDB-6A44F5E538D6}"/>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34191654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B5190-8B2A-3E65-12F8-BC2D8CCCCA9F}"/>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24D78F02-048F-42CC-5A4F-1C544679F33B}"/>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Pillar 2, </a:t>
            </a:r>
            <a:r>
              <a:rPr lang="en-US" sz="1600" b="1">
                <a:solidFill>
                  <a:schemeClr val="tx1">
                    <a:lumMod val="85000"/>
                    <a:lumOff val="15000"/>
                  </a:schemeClr>
                </a:solidFill>
                <a:latin typeface="Abadi"/>
                <a:ea typeface="+mn-ea"/>
                <a:cs typeface="+mn-cs"/>
              </a:rPr>
              <a:t>Short</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lang="en-US" sz="1600" b="1">
                <a:solidFill>
                  <a:schemeClr val="tx1">
                    <a:lumMod val="85000"/>
                    <a:lumOff val="15000"/>
                  </a:schemeClr>
                </a:solidFill>
                <a:latin typeface="Abadi"/>
                <a:ea typeface="+mn-ea"/>
                <a:cs typeface="+mn-cs"/>
              </a:rPr>
              <a:t>5</a:t>
            </a:r>
            <a:endPar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endParaRPr>
          </a:p>
        </p:txBody>
      </p:sp>
      <p:sp>
        <p:nvSpPr>
          <p:cNvPr id="13" name="TextBox 12">
            <a:extLst>
              <a:ext uri="{FF2B5EF4-FFF2-40B4-BE49-F238E27FC236}">
                <a16:creationId xmlns:a16="http://schemas.microsoft.com/office/drawing/2014/main" id="{30E66C06-6972-B69B-3950-FB6506E21D51}"/>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F12A1345-119D-3915-9384-5BFEC5E45D93}"/>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9DE65921-CF4E-7385-972F-E31F8E126DBE}"/>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9514D637-85BD-1851-954D-417BB43D654B}"/>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111ADDE4-BAB0-F80A-A04C-730709188A4F}"/>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C3436ACA-D044-4072-5259-C83E2DA23533}"/>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D9369796-7858-D4D5-91BA-B31323025862}"/>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FEC1AF41-2C3B-F9E4-9861-A7D46BA4A60A}"/>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AF715EC3-F325-9A53-47E3-8B5B039B16CD}"/>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11649371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32613-EF83-027A-408C-CDF742B94FC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F6088D5B-6619-7E79-F4D9-581FF13FB401}"/>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Pillar 2, </a:t>
            </a:r>
            <a:r>
              <a:rPr lang="en-US" sz="1600" b="1">
                <a:solidFill>
                  <a:schemeClr val="tx1">
                    <a:lumMod val="85000"/>
                    <a:lumOff val="15000"/>
                  </a:schemeClr>
                </a:solidFill>
                <a:latin typeface="Abadi"/>
                <a:ea typeface="+mn-ea"/>
                <a:cs typeface="+mn-cs"/>
              </a:rPr>
              <a:t>Short</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lang="en-US" sz="1600" b="1">
                <a:solidFill>
                  <a:schemeClr val="tx1">
                    <a:lumMod val="85000"/>
                    <a:lumOff val="15000"/>
                  </a:schemeClr>
                </a:solidFill>
                <a:latin typeface="Abadi"/>
                <a:ea typeface="+mn-ea"/>
                <a:cs typeface="+mn-cs"/>
              </a:rPr>
              <a:t>6</a:t>
            </a:r>
            <a:endPar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endParaRPr>
          </a:p>
        </p:txBody>
      </p:sp>
      <p:sp>
        <p:nvSpPr>
          <p:cNvPr id="13" name="TextBox 12">
            <a:extLst>
              <a:ext uri="{FF2B5EF4-FFF2-40B4-BE49-F238E27FC236}">
                <a16:creationId xmlns:a16="http://schemas.microsoft.com/office/drawing/2014/main" id="{819BDB3A-4562-30C2-798D-0DBFE4370EEE}"/>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8402C4BC-881D-EA47-65DC-98B403D1E4B2}"/>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F44EE470-E43A-AF63-55A1-85B5C1024DF9}"/>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1154E842-4486-46AD-0404-FEFAAEC80488}"/>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3876220C-0B36-F2EC-7948-91824944370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0C0B8222-0AE1-56F4-A230-40EF3B1D09E8}"/>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315F25D4-7DC2-0D96-A92B-CDE4BDC4A736}"/>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A9676663-1B0E-2152-9D7D-C24ED6ECB3ED}"/>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31320C8B-09B4-7C62-C462-69D30A1E3E8D}"/>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2338104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8FAAF-083A-607C-7E48-8A2086D9B3EA}"/>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E855EAAF-B003-FA29-6A4D-0BA337A5198A}"/>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Pillar 3, Short 1 </a:t>
            </a:r>
          </a:p>
        </p:txBody>
      </p:sp>
      <p:sp>
        <p:nvSpPr>
          <p:cNvPr id="13" name="TextBox 12">
            <a:extLst>
              <a:ext uri="{FF2B5EF4-FFF2-40B4-BE49-F238E27FC236}">
                <a16:creationId xmlns:a16="http://schemas.microsoft.com/office/drawing/2014/main" id="{27162B90-91B9-7483-18C2-D7B54E241024}"/>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Q1 – What impact do we want to have?</a:t>
            </a:r>
          </a:p>
          <a:p>
            <a:endParaRPr lang="en-US" sz="800" dirty="0"/>
          </a:p>
          <a:p>
            <a:endParaRPr lang="en-US" sz="900" dirty="0"/>
          </a:p>
          <a:p>
            <a:endParaRPr lang="en-US" sz="900" dirty="0"/>
          </a:p>
          <a:p>
            <a:r>
              <a:rPr lang="en-US" dirty="0"/>
              <a:t> </a:t>
            </a:r>
            <a:endParaRPr lang="en-US" sz="900" dirty="0"/>
          </a:p>
        </p:txBody>
      </p:sp>
      <p:sp>
        <p:nvSpPr>
          <p:cNvPr id="17" name="TextBox 16">
            <a:extLst>
              <a:ext uri="{FF2B5EF4-FFF2-40B4-BE49-F238E27FC236}">
                <a16:creationId xmlns:a16="http://schemas.microsoft.com/office/drawing/2014/main" id="{1549D556-4115-4E95-BC86-597101519C6F}"/>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Q2 -  What problems are we trying to solve?</a:t>
            </a:r>
          </a:p>
          <a:p>
            <a:r>
              <a:rPr lang="en-US" sz="800" i="1" dirty="0"/>
              <a:t>Include evidence supporting our understanding of the problems</a:t>
            </a:r>
          </a:p>
          <a:p>
            <a:endParaRPr lang="en-US" sz="800" i="1" dirty="0"/>
          </a:p>
          <a:p>
            <a:endParaRPr lang="en-US" sz="800" i="1" dirty="0"/>
          </a:p>
          <a:p>
            <a:pPr marL="171450" indent="-171450">
              <a:buFont typeface="Calibri"/>
              <a:buChar char="-"/>
            </a:pPr>
            <a:endParaRPr lang="en-US" sz="800" i="1" dirty="0"/>
          </a:p>
          <a:p>
            <a:pPr marL="171450" indent="-171450">
              <a:buFont typeface="Calibri"/>
              <a:buChar char="-"/>
            </a:pPr>
            <a:endParaRPr lang="en-US" sz="800" i="1" dirty="0"/>
          </a:p>
          <a:p>
            <a:endParaRPr lang="en-US" sz="800" i="1" dirty="0"/>
          </a:p>
          <a:p>
            <a:endParaRPr lang="en-US" sz="800" i="1" dirty="0"/>
          </a:p>
          <a:p>
            <a:endParaRPr lang="en-US" sz="800" dirty="0"/>
          </a:p>
          <a:p>
            <a:endParaRPr lang="en-US" sz="800" dirty="0"/>
          </a:p>
        </p:txBody>
      </p:sp>
      <p:sp>
        <p:nvSpPr>
          <p:cNvPr id="18" name="TextBox 17">
            <a:extLst>
              <a:ext uri="{FF2B5EF4-FFF2-40B4-BE49-F238E27FC236}">
                <a16:creationId xmlns:a16="http://schemas.microsoft.com/office/drawing/2014/main" id="{8046CFBF-2DE4-8A7D-D02D-9DEE285F3F42}"/>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Q3 – What change/s could we make that would result in an improvement?</a:t>
            </a:r>
          </a:p>
          <a:p>
            <a:r>
              <a:rPr lang="en-US" sz="800" i="1" dirty="0"/>
              <a:t>Include research evidence base supporting this approach</a:t>
            </a:r>
          </a:p>
          <a:p>
            <a:endParaRPr lang="en-US" sz="800" i="1" dirty="0"/>
          </a:p>
          <a:p>
            <a:r>
              <a:rPr lang="en-US" sz="800" i="1" dirty="0"/>
              <a:t>- </a:t>
            </a:r>
          </a:p>
          <a:p>
            <a:endParaRPr lang="en-US" sz="800" i="1" dirty="0"/>
          </a:p>
          <a:p>
            <a:endParaRPr lang="en-US" sz="800" i="1" dirty="0"/>
          </a:p>
          <a:p>
            <a:endParaRPr lang="en-US" sz="800" i="1" dirty="0"/>
          </a:p>
          <a:p>
            <a:endParaRPr lang="en-US" sz="800" i="1" dirty="0"/>
          </a:p>
          <a:p>
            <a:endParaRPr lang="en-US" sz="800" i="1" dirty="0"/>
          </a:p>
          <a:p>
            <a:endParaRPr lang="en-US" sz="800" i="1" dirty="0"/>
          </a:p>
          <a:p>
            <a:endParaRPr lang="en-US" sz="800" dirty="0"/>
          </a:p>
        </p:txBody>
      </p:sp>
      <p:sp>
        <p:nvSpPr>
          <p:cNvPr id="19" name="TextBox 18">
            <a:extLst>
              <a:ext uri="{FF2B5EF4-FFF2-40B4-BE49-F238E27FC236}">
                <a16:creationId xmlns:a16="http://schemas.microsoft.com/office/drawing/2014/main" id="{03E5F149-149F-D27F-28CA-A34F2CD4F07A}"/>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dirty="0"/>
              <a:t>Q4 – How would we judge whether or not we have been successful?</a:t>
            </a:r>
          </a:p>
          <a:p>
            <a:endParaRPr lang="en-US" sz="800" b="1" dirty="0"/>
          </a:p>
          <a:p>
            <a:endParaRPr lang="en-US" sz="800" dirty="0"/>
          </a:p>
          <a:p>
            <a:pPr marL="171450" indent="-171450">
              <a:buFont typeface="Calibri"/>
              <a:buChar char="-"/>
            </a:pPr>
            <a:endParaRPr lang="en-US" sz="800" dirty="0"/>
          </a:p>
          <a:p>
            <a:pPr marL="171450" indent="-171450">
              <a:buFont typeface="Calibri"/>
              <a:buChar char="-"/>
            </a:pPr>
            <a:endParaRPr lang="en-US" sz="800" dirty="0"/>
          </a:p>
          <a:p>
            <a:pPr marL="171450" indent="-171450">
              <a:buFont typeface="Calibri"/>
              <a:buChar char="-"/>
            </a:pPr>
            <a:endParaRPr lang="en-US" sz="800" dirty="0"/>
          </a:p>
          <a:p>
            <a:pPr marL="171450" indent="-171450">
              <a:buFont typeface="Calibri"/>
              <a:buChar char="-"/>
            </a:pPr>
            <a:endParaRPr lang="en-US" sz="800" dirty="0"/>
          </a:p>
          <a:p>
            <a:pPr marL="171450" indent="-171450">
              <a:buFont typeface="Calibri"/>
              <a:buChar char="-"/>
            </a:pPr>
            <a:endParaRPr lang="en-US" sz="800" dirty="0"/>
          </a:p>
        </p:txBody>
      </p:sp>
      <p:pic>
        <p:nvPicPr>
          <p:cNvPr id="6" name="Picture 5">
            <a:extLst>
              <a:ext uri="{FF2B5EF4-FFF2-40B4-BE49-F238E27FC236}">
                <a16:creationId xmlns:a16="http://schemas.microsoft.com/office/drawing/2014/main" id="{C353680E-B425-768A-7C16-BCADF541A39C}"/>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0AED007C-2DC5-71C2-2BF4-B0514B21ED74}"/>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389857D8-0517-F60F-1E08-4E1EF58CD4DC}"/>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B49D1662-F4A4-0316-18A0-334D7143E373}"/>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96435412-FF5F-EB5E-AFCD-0E73540B5254}"/>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1379794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7B2CE-F418-57EB-6DD9-C57B66152E2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66D57093-326A-404A-A541-603A092B0CBA}"/>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Pillar 3, Short 2</a:t>
            </a:r>
          </a:p>
        </p:txBody>
      </p:sp>
      <p:sp>
        <p:nvSpPr>
          <p:cNvPr id="13" name="TextBox 12">
            <a:extLst>
              <a:ext uri="{FF2B5EF4-FFF2-40B4-BE49-F238E27FC236}">
                <a16:creationId xmlns:a16="http://schemas.microsoft.com/office/drawing/2014/main" id="{469CB4DD-BAC0-7F2E-5329-3EC0FDC96A68}"/>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32F40B67-C46A-2CF4-BF20-803976DB689F}"/>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836BD9FF-69C6-F540-4019-7363FA6B29AD}"/>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CA934D7B-D26E-0F2F-8174-544D2FF81B68}"/>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59A3848E-5567-26BE-43E9-0ACA8415EF86}"/>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25FC1900-D573-C84C-4556-F319BEC7CE50}"/>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42F7B30F-6436-324B-649E-1EE75A6C0062}"/>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2D892138-57FC-C3CE-CE24-69400B87E124}"/>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8EA2E35C-BE22-3C00-ACA1-462BB63B5A2C}"/>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1686338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0F2EC-BBAC-142A-95AA-72B764D89D1C}"/>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993E4487-39E3-67CA-0C91-CFD526F3ADAA}"/>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Pillar 3, Short 3</a:t>
            </a:r>
          </a:p>
        </p:txBody>
      </p:sp>
      <p:sp>
        <p:nvSpPr>
          <p:cNvPr id="13" name="TextBox 12">
            <a:extLst>
              <a:ext uri="{FF2B5EF4-FFF2-40B4-BE49-F238E27FC236}">
                <a16:creationId xmlns:a16="http://schemas.microsoft.com/office/drawing/2014/main" id="{57CB6DBF-27F5-678F-D361-A6EE0D42985A}"/>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E8ADF80D-05D9-196E-CE93-BE875A26A5F6}"/>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4AC67EDE-EEDD-D3CD-61A4-EC198BEDDAF9}"/>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F12C3B91-F238-BE0D-1A79-71EED062DF1C}"/>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97CAD6BF-FAAF-BEB4-51D7-90ABEA83FBD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8718BFC3-3546-5FD2-DD94-FC438CC033D9}"/>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6F13477D-DD35-1AD6-9A4B-D71662C9CCF8}"/>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7BF7AD31-BD69-2D8D-12DB-F455D7E1767D}"/>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5751BCDC-663C-E842-E5AE-2A3A7D98878F}"/>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29715798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67AAF-5BAB-E01E-7B1B-26ABABC7C2EE}"/>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713390D7-90B2-C5A5-13E6-F4B0EEDC7D77}"/>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lnSpc>
                <a:spcPct val="100000"/>
              </a:lnSpc>
              <a:spcBef>
                <a:spcPts val="0"/>
              </a:spcBef>
              <a:defRPr/>
            </a:pP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Pillar 3, </a:t>
            </a:r>
            <a:r>
              <a:rPr lang="en-US" sz="1600" b="1">
                <a:solidFill>
                  <a:schemeClr val="tx1">
                    <a:lumMod val="85000"/>
                    <a:lumOff val="15000"/>
                  </a:schemeClr>
                </a:solidFill>
                <a:latin typeface="Abadi"/>
                <a:ea typeface="+mn-ea"/>
                <a:cs typeface="+mn-cs"/>
              </a:rPr>
              <a:t>Short 4</a:t>
            </a:r>
            <a:endParaRPr lang="en-US">
              <a:solidFill>
                <a:schemeClr val="tx1">
                  <a:lumMod val="85000"/>
                  <a:lumOff val="15000"/>
                </a:schemeClr>
              </a:solidFill>
              <a:ea typeface="+mn-ea"/>
              <a:cs typeface="+mn-cs"/>
            </a:endParaRPr>
          </a:p>
        </p:txBody>
      </p:sp>
      <p:sp>
        <p:nvSpPr>
          <p:cNvPr id="13" name="TextBox 12">
            <a:extLst>
              <a:ext uri="{FF2B5EF4-FFF2-40B4-BE49-F238E27FC236}">
                <a16:creationId xmlns:a16="http://schemas.microsoft.com/office/drawing/2014/main" id="{07A7A1A6-25E3-590E-BB62-FC115E141E1E}"/>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0FDE4CC5-4FC0-5A15-2497-252487ED7B05}"/>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31FCDC6E-068D-C3F1-AA17-1FDEF04931EB}"/>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CFF7F6CA-4650-65A1-DC2F-842F63B0A14A}"/>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06C82E2F-B502-2651-993F-E886166E9F01}"/>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55FE158F-E156-0419-5891-406D76BE87C7}"/>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B2A53224-8E84-1CA7-34B6-A7D8BBE998B5}"/>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D7D67564-C73B-B16B-7CED-297C104117CB}"/>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0B2BFAC8-DE80-2E8B-B7D6-F4756416FFD0}"/>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12236863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F1582-69B6-0504-6755-4E57AF424836}"/>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53964A3B-740F-880E-805A-5506CADB6B10}"/>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457200">
              <a:lnSpc>
                <a:spcPct val="100000"/>
              </a:lnSpc>
              <a:spcBef>
                <a:spcPts val="0"/>
              </a:spcBef>
              <a:defRPr/>
            </a:pP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Pillar 3,</a:t>
            </a:r>
            <a:r>
              <a:rPr lang="en-US" sz="1600" b="1">
                <a:solidFill>
                  <a:schemeClr val="tx1">
                    <a:lumMod val="85000"/>
                    <a:lumOff val="15000"/>
                  </a:schemeClr>
                </a:solidFill>
                <a:latin typeface="Abadi"/>
                <a:ea typeface="+mn-ea"/>
                <a:cs typeface="+mn-cs"/>
              </a:rPr>
              <a:t> Short 5 </a:t>
            </a:r>
            <a:endPar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endParaRPr>
          </a:p>
        </p:txBody>
      </p:sp>
      <p:sp>
        <p:nvSpPr>
          <p:cNvPr id="13" name="TextBox 12">
            <a:extLst>
              <a:ext uri="{FF2B5EF4-FFF2-40B4-BE49-F238E27FC236}">
                <a16:creationId xmlns:a16="http://schemas.microsoft.com/office/drawing/2014/main" id="{8F9119D4-A6D9-13DE-55DF-4A213C124044}"/>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6A0C12B1-75C0-2FF8-4FEE-E0FE4DB99447}"/>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4A19EF29-AD57-20DA-4FCE-FF2993E01FC5}"/>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3F4ADFBA-E4CE-1D6D-21BA-D3AEAE69750B}"/>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D93E8E93-0449-327F-F24C-BD365213B8C0}"/>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416A6733-3491-174F-7312-100CE1ABFAFB}"/>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4868331B-10B4-C791-5CE9-A88F74603EA7}"/>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9A648183-C9AA-D93E-070F-0771313A8F17}"/>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5153A822-BEA3-FA8B-C034-E0700E0082CC}"/>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1702501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5C1F2-4C24-9A37-5ABD-B7C33632ACA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1B584F95-BD7A-E7C9-1E04-7EF3D99AA060}"/>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Pillar 3, </a:t>
            </a:r>
            <a:r>
              <a:rPr lang="en-US" sz="1600" b="1">
                <a:solidFill>
                  <a:schemeClr val="tx1">
                    <a:lumMod val="85000"/>
                    <a:lumOff val="15000"/>
                  </a:schemeClr>
                </a:solidFill>
                <a:latin typeface="Abadi"/>
                <a:ea typeface="+mn-ea"/>
                <a:cs typeface="+mn-cs"/>
              </a:rPr>
              <a:t>Short</a:t>
            </a:r>
            <a:r>
              <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rPr>
              <a:t> </a:t>
            </a:r>
            <a:r>
              <a:rPr lang="en-US" sz="1600" b="1">
                <a:solidFill>
                  <a:schemeClr val="tx1">
                    <a:lumMod val="85000"/>
                    <a:lumOff val="15000"/>
                  </a:schemeClr>
                </a:solidFill>
                <a:latin typeface="Abadi"/>
                <a:ea typeface="+mn-ea"/>
                <a:cs typeface="+mn-cs"/>
              </a:rPr>
              <a:t>6</a:t>
            </a:r>
            <a:endParaRPr kumimoji="0" lang="en-US" sz="1600" b="1" i="0" u="none" strike="noStrike" kern="1200" cap="none" spc="0" normalizeH="0" baseline="0" noProof="0">
              <a:ln>
                <a:noFill/>
              </a:ln>
              <a:solidFill>
                <a:schemeClr val="tx1">
                  <a:lumMod val="85000"/>
                  <a:lumOff val="15000"/>
                </a:schemeClr>
              </a:solidFill>
              <a:effectLst/>
              <a:uLnTx/>
              <a:uFillTx/>
              <a:latin typeface="Abadi"/>
              <a:ea typeface="+mn-ea"/>
              <a:cs typeface="+mn-cs"/>
            </a:endParaRPr>
          </a:p>
        </p:txBody>
      </p:sp>
      <p:sp>
        <p:nvSpPr>
          <p:cNvPr id="13" name="TextBox 12">
            <a:extLst>
              <a:ext uri="{FF2B5EF4-FFF2-40B4-BE49-F238E27FC236}">
                <a16:creationId xmlns:a16="http://schemas.microsoft.com/office/drawing/2014/main" id="{3B88D533-4821-08AA-07F6-23B776BC07C7}"/>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4E9AAEB3-62AD-5DF2-8858-00BB3C8C35DA}"/>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4303DD02-97E6-FD7F-CC17-3390F7DFD5F2}"/>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986D3FED-7759-593C-7D09-733EA41CE68C}"/>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FEE49523-DB6B-7EA1-8342-DFF6C0BA536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7BA99364-7844-667E-DC09-42390895DDA2}"/>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0FC6DB34-313F-DF0E-A4E4-4F7E69560720}"/>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9BD4819D-023F-995E-EEBB-151DAD300151}"/>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E4DE49C9-452D-448D-197E-2C935FC994C7}"/>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33547419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C9B86-190A-B2B0-2200-300388F30AB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520EF32-954E-0E01-F5B4-349E275E52B2}"/>
              </a:ext>
            </a:extLst>
          </p:cNvPr>
          <p:cNvSpPr txBox="1"/>
          <p:nvPr/>
        </p:nvSpPr>
        <p:spPr>
          <a:xfrm>
            <a:off x="731705" y="855538"/>
            <a:ext cx="224471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Curriculum, Learning, Teaching and Assessment</a:t>
            </a:r>
          </a:p>
        </p:txBody>
      </p:sp>
      <p:sp>
        <p:nvSpPr>
          <p:cNvPr id="5" name="TextBox 4">
            <a:extLst>
              <a:ext uri="{FF2B5EF4-FFF2-40B4-BE49-F238E27FC236}">
                <a16:creationId xmlns:a16="http://schemas.microsoft.com/office/drawing/2014/main" id="{64E9A8F3-ADE1-0DE2-0E48-173AD7B4892B}"/>
              </a:ext>
            </a:extLst>
          </p:cNvPr>
          <p:cNvSpPr txBox="1"/>
          <p:nvPr/>
        </p:nvSpPr>
        <p:spPr>
          <a:xfrm>
            <a:off x="3382360" y="869027"/>
            <a:ext cx="249314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Culture, Ethos, Relationships, Equality and Inclusion​</a:t>
            </a:r>
          </a:p>
        </p:txBody>
      </p:sp>
      <p:sp>
        <p:nvSpPr>
          <p:cNvPr id="6" name="TextBox 5">
            <a:extLst>
              <a:ext uri="{FF2B5EF4-FFF2-40B4-BE49-F238E27FC236}">
                <a16:creationId xmlns:a16="http://schemas.microsoft.com/office/drawing/2014/main" id="{F7D3A95A-DFDE-E707-A1A1-0011E3B38811}"/>
              </a:ext>
            </a:extLst>
          </p:cNvPr>
          <p:cNvSpPr txBox="1"/>
          <p:nvPr/>
        </p:nvSpPr>
        <p:spPr>
          <a:xfrm>
            <a:off x="5994084" y="853312"/>
            <a:ext cx="26116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Improving Outcomes</a:t>
            </a:r>
          </a:p>
        </p:txBody>
      </p:sp>
      <p:sp>
        <p:nvSpPr>
          <p:cNvPr id="7" name="TextBox 6">
            <a:extLst>
              <a:ext uri="{FF2B5EF4-FFF2-40B4-BE49-F238E27FC236}">
                <a16:creationId xmlns:a16="http://schemas.microsoft.com/office/drawing/2014/main" id="{1AD4020D-4AF9-C44A-AF34-703340890F4A}"/>
              </a:ext>
            </a:extLst>
          </p:cNvPr>
          <p:cNvSpPr txBox="1"/>
          <p:nvPr/>
        </p:nvSpPr>
        <p:spPr>
          <a:xfrm>
            <a:off x="770779" y="51507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1​</a:t>
            </a:r>
          </a:p>
        </p:txBody>
      </p:sp>
      <p:sp>
        <p:nvSpPr>
          <p:cNvPr id="8" name="TextBox 7">
            <a:extLst>
              <a:ext uri="{FF2B5EF4-FFF2-40B4-BE49-F238E27FC236}">
                <a16:creationId xmlns:a16="http://schemas.microsoft.com/office/drawing/2014/main" id="{5AB79148-5189-3EF7-0C10-2E71CC20905E}"/>
              </a:ext>
            </a:extLst>
          </p:cNvPr>
          <p:cNvSpPr txBox="1"/>
          <p:nvPr/>
        </p:nvSpPr>
        <p:spPr>
          <a:xfrm>
            <a:off x="3382470" y="50518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2</a:t>
            </a:r>
          </a:p>
        </p:txBody>
      </p:sp>
      <p:sp>
        <p:nvSpPr>
          <p:cNvPr id="9" name="TextBox 8">
            <a:extLst>
              <a:ext uri="{FF2B5EF4-FFF2-40B4-BE49-F238E27FC236}">
                <a16:creationId xmlns:a16="http://schemas.microsoft.com/office/drawing/2014/main" id="{3AD32B12-B897-A3FC-C8E0-CC8405C37080}"/>
              </a:ext>
            </a:extLst>
          </p:cNvPr>
          <p:cNvSpPr txBox="1"/>
          <p:nvPr/>
        </p:nvSpPr>
        <p:spPr>
          <a:xfrm>
            <a:off x="5994084" y="51507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3</a:t>
            </a:r>
          </a:p>
        </p:txBody>
      </p:sp>
      <p:sp>
        <p:nvSpPr>
          <p:cNvPr id="13" name="Rectangle: Rounded Corners 12">
            <a:extLst>
              <a:ext uri="{FF2B5EF4-FFF2-40B4-BE49-F238E27FC236}">
                <a16:creationId xmlns:a16="http://schemas.microsoft.com/office/drawing/2014/main" id="{7814298E-0BA2-7D39-E5E6-3AE4C87BD448}"/>
              </a:ext>
            </a:extLst>
          </p:cNvPr>
          <p:cNvSpPr>
            <a:spLocks noGrp="1" noRot="1" noMove="1" noResize="1" noEditPoints="1" noAdjustHandles="1" noChangeArrowheads="1" noChangeShapeType="1"/>
          </p:cNvSpPr>
          <p:nvPr/>
        </p:nvSpPr>
        <p:spPr>
          <a:xfrm>
            <a:off x="770863" y="1423897"/>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2" name="Content Placeholder 2">
            <a:extLst>
              <a:ext uri="{FF2B5EF4-FFF2-40B4-BE49-F238E27FC236}">
                <a16:creationId xmlns:a16="http://schemas.microsoft.com/office/drawing/2014/main" id="{BA935AC8-84E8-2A6D-B149-2145896B71DD}"/>
              </a:ext>
            </a:extLst>
          </p:cNvPr>
          <p:cNvSpPr>
            <a:spLocks noGrp="1"/>
          </p:cNvSpPr>
          <p:nvPr>
            <p:ph idx="1"/>
          </p:nvPr>
        </p:nvSpPr>
        <p:spPr>
          <a:xfrm>
            <a:off x="59306" y="109752"/>
            <a:ext cx="4979621" cy="398834"/>
          </a:xfrm>
        </p:spPr>
        <p:txBody>
          <a:bodyPr vert="horz" lIns="91440" tIns="45720" rIns="91440" bIns="45720" rtlCol="0" anchor="t">
            <a:normAutofit/>
          </a:bodyPr>
          <a:lstStyle/>
          <a:p>
            <a:pPr marL="0" indent="0">
              <a:buNone/>
            </a:pPr>
            <a:r>
              <a:rPr lang="en-US" sz="2000" b="1"/>
              <a:t>School Improvement Priorities - Short</a:t>
            </a:r>
          </a:p>
        </p:txBody>
      </p:sp>
      <p:sp>
        <p:nvSpPr>
          <p:cNvPr id="3" name="Rectangle: Rounded Corners 12">
            <a:extLst>
              <a:ext uri="{FF2B5EF4-FFF2-40B4-BE49-F238E27FC236}">
                <a16:creationId xmlns:a16="http://schemas.microsoft.com/office/drawing/2014/main" id="{84B17B1D-8A0F-4A3E-D750-9A8E0AD55872}"/>
              </a:ext>
            </a:extLst>
          </p:cNvPr>
          <p:cNvSpPr>
            <a:spLocks noGrp="1" noRot="1" noMove="1" noResize="1" noEditPoints="1" noAdjustHandles="1" noChangeArrowheads="1" noChangeShapeType="1"/>
          </p:cNvSpPr>
          <p:nvPr/>
        </p:nvSpPr>
        <p:spPr>
          <a:xfrm>
            <a:off x="770779" y="2020043"/>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45720" rIns="144000" bIns="45720" rtlCol="0" anchor="t" anchorCtr="0">
            <a:normAutofit/>
          </a:bodyPr>
          <a:lstStyle/>
          <a:p>
            <a:r>
              <a:rPr lang="en-US" sz="1000">
                <a:solidFill>
                  <a:schemeClr val="tx1"/>
                </a:solidFill>
                <a:latin typeface="Aptos"/>
                <a:ea typeface="Open Sans"/>
                <a:cs typeface="Open Sans"/>
              </a:rPr>
              <a:t>Click to type</a:t>
            </a:r>
            <a:endParaRPr lang="en-US" sz="1000">
              <a:solidFill>
                <a:schemeClr val="tx1"/>
              </a:solidFill>
            </a:endParaRPr>
          </a:p>
        </p:txBody>
      </p:sp>
      <p:sp>
        <p:nvSpPr>
          <p:cNvPr id="10" name="Rectangle: Rounded Corners 12">
            <a:extLst>
              <a:ext uri="{FF2B5EF4-FFF2-40B4-BE49-F238E27FC236}">
                <a16:creationId xmlns:a16="http://schemas.microsoft.com/office/drawing/2014/main" id="{77E3EC1A-DFD2-9F5E-3BA9-12F40EFFFC36}"/>
              </a:ext>
            </a:extLst>
          </p:cNvPr>
          <p:cNvSpPr>
            <a:spLocks noGrp="1" noRot="1" noMove="1" noResize="1" noEditPoints="1" noAdjustHandles="1" noChangeArrowheads="1" noChangeShapeType="1"/>
          </p:cNvSpPr>
          <p:nvPr/>
        </p:nvSpPr>
        <p:spPr>
          <a:xfrm>
            <a:off x="770778" y="2616529"/>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a:p>
            <a:endParaRPr lang="en-US" sz="1000">
              <a:solidFill>
                <a:schemeClr val="tx1"/>
              </a:solidFill>
            </a:endParaRPr>
          </a:p>
        </p:txBody>
      </p:sp>
      <p:sp>
        <p:nvSpPr>
          <p:cNvPr id="31" name="Rectangle: Rounded Corners 12">
            <a:extLst>
              <a:ext uri="{FF2B5EF4-FFF2-40B4-BE49-F238E27FC236}">
                <a16:creationId xmlns:a16="http://schemas.microsoft.com/office/drawing/2014/main" id="{DA4D8178-9FB0-B316-DB3D-ABD2913E3CFB}"/>
              </a:ext>
            </a:extLst>
          </p:cNvPr>
          <p:cNvSpPr>
            <a:spLocks noGrp="1" noRot="1" noMove="1" noResize="1" noEditPoints="1" noAdjustHandles="1" noChangeArrowheads="1" noChangeShapeType="1"/>
          </p:cNvSpPr>
          <p:nvPr/>
        </p:nvSpPr>
        <p:spPr>
          <a:xfrm>
            <a:off x="770863" y="3232191"/>
            <a:ext cx="2166395" cy="551007"/>
          </a:xfrm>
          <a:prstGeom prst="roundRect">
            <a:avLst/>
          </a:prstGeom>
          <a:solidFill>
            <a:srgbClr val="F3920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2" name="Rectangle: Rounded Corners 12">
            <a:extLst>
              <a:ext uri="{FF2B5EF4-FFF2-40B4-BE49-F238E27FC236}">
                <a16:creationId xmlns:a16="http://schemas.microsoft.com/office/drawing/2014/main" id="{8CF087BB-4CC7-87CB-C5AB-FBDDCCD2EB92}"/>
              </a:ext>
            </a:extLst>
          </p:cNvPr>
          <p:cNvSpPr>
            <a:spLocks noGrp="1" noRot="1" noMove="1" noResize="1" noEditPoints="1" noAdjustHandles="1" noChangeArrowheads="1" noChangeShapeType="1"/>
          </p:cNvSpPr>
          <p:nvPr/>
        </p:nvSpPr>
        <p:spPr>
          <a:xfrm>
            <a:off x="770779" y="3828337"/>
            <a:ext cx="2166395" cy="551007"/>
          </a:xfrm>
          <a:prstGeom prst="roundRect">
            <a:avLst/>
          </a:prstGeom>
          <a:solidFill>
            <a:srgbClr val="F3920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3" name="Rectangle: Rounded Corners 12">
            <a:extLst>
              <a:ext uri="{FF2B5EF4-FFF2-40B4-BE49-F238E27FC236}">
                <a16:creationId xmlns:a16="http://schemas.microsoft.com/office/drawing/2014/main" id="{BA99E3BA-9D7D-6644-F58F-F3AE07B7F280}"/>
              </a:ext>
            </a:extLst>
          </p:cNvPr>
          <p:cNvSpPr>
            <a:spLocks noGrp="1" noRot="1" noMove="1" noResize="1" noEditPoints="1" noAdjustHandles="1" noChangeArrowheads="1" noChangeShapeType="1"/>
          </p:cNvSpPr>
          <p:nvPr/>
        </p:nvSpPr>
        <p:spPr>
          <a:xfrm>
            <a:off x="770778" y="4424823"/>
            <a:ext cx="2166395" cy="551007"/>
          </a:xfrm>
          <a:prstGeom prst="roundRect">
            <a:avLst/>
          </a:prstGeom>
          <a:solidFill>
            <a:srgbClr val="F3920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6" name="Rectangle: Rounded Corners 12">
            <a:extLst>
              <a:ext uri="{FF2B5EF4-FFF2-40B4-BE49-F238E27FC236}">
                <a16:creationId xmlns:a16="http://schemas.microsoft.com/office/drawing/2014/main" id="{FCD4AB37-6E33-06BE-6CFA-A3EC10091D91}"/>
              </a:ext>
            </a:extLst>
          </p:cNvPr>
          <p:cNvSpPr>
            <a:spLocks noGrp="1" noRot="1" noMove="1" noResize="1" noEditPoints="1" noAdjustHandles="1" noChangeArrowheads="1" noChangeShapeType="1"/>
          </p:cNvSpPr>
          <p:nvPr/>
        </p:nvSpPr>
        <p:spPr>
          <a:xfrm>
            <a:off x="3382445" y="1425714"/>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7" name="Rectangle: Rounded Corners 12">
            <a:extLst>
              <a:ext uri="{FF2B5EF4-FFF2-40B4-BE49-F238E27FC236}">
                <a16:creationId xmlns:a16="http://schemas.microsoft.com/office/drawing/2014/main" id="{2210B24F-3BC6-C768-6AF6-9B52EEEA26BE}"/>
              </a:ext>
            </a:extLst>
          </p:cNvPr>
          <p:cNvSpPr>
            <a:spLocks noGrp="1" noRot="1" noMove="1" noResize="1" noEditPoints="1" noAdjustHandles="1" noChangeArrowheads="1" noChangeShapeType="1"/>
          </p:cNvSpPr>
          <p:nvPr/>
        </p:nvSpPr>
        <p:spPr>
          <a:xfrm>
            <a:off x="3382361" y="2021860"/>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8" name="Rectangle: Rounded Corners 12">
            <a:extLst>
              <a:ext uri="{FF2B5EF4-FFF2-40B4-BE49-F238E27FC236}">
                <a16:creationId xmlns:a16="http://schemas.microsoft.com/office/drawing/2014/main" id="{512C93D3-B2FB-ECB1-123F-73BEAC42642F}"/>
              </a:ext>
            </a:extLst>
          </p:cNvPr>
          <p:cNvSpPr>
            <a:spLocks noGrp="1" noRot="1" noMove="1" noResize="1" noEditPoints="1" noAdjustHandles="1" noChangeArrowheads="1" noChangeShapeType="1"/>
          </p:cNvSpPr>
          <p:nvPr/>
        </p:nvSpPr>
        <p:spPr>
          <a:xfrm>
            <a:off x="3382360" y="2618346"/>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9" name="Rectangle: Rounded Corners 12">
            <a:extLst>
              <a:ext uri="{FF2B5EF4-FFF2-40B4-BE49-F238E27FC236}">
                <a16:creationId xmlns:a16="http://schemas.microsoft.com/office/drawing/2014/main" id="{5C861038-15B1-8281-A608-2799158AE4AE}"/>
              </a:ext>
            </a:extLst>
          </p:cNvPr>
          <p:cNvSpPr>
            <a:spLocks noGrp="1" noRot="1" noMove="1" noResize="1" noEditPoints="1" noAdjustHandles="1" noChangeArrowheads="1" noChangeShapeType="1"/>
          </p:cNvSpPr>
          <p:nvPr/>
        </p:nvSpPr>
        <p:spPr>
          <a:xfrm>
            <a:off x="3382445" y="3234008"/>
            <a:ext cx="2166395" cy="551007"/>
          </a:xfrm>
          <a:prstGeom prst="roundRect">
            <a:avLst/>
          </a:prstGeom>
          <a:solidFill>
            <a:srgbClr val="F3920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0" name="Rectangle: Rounded Corners 12">
            <a:extLst>
              <a:ext uri="{FF2B5EF4-FFF2-40B4-BE49-F238E27FC236}">
                <a16:creationId xmlns:a16="http://schemas.microsoft.com/office/drawing/2014/main" id="{C58F2A0B-8E9A-95C3-4258-847D01C36FD9}"/>
              </a:ext>
            </a:extLst>
          </p:cNvPr>
          <p:cNvSpPr>
            <a:spLocks noGrp="1" noRot="1" noMove="1" noResize="1" noEditPoints="1" noAdjustHandles="1" noChangeArrowheads="1" noChangeShapeType="1"/>
          </p:cNvSpPr>
          <p:nvPr/>
        </p:nvSpPr>
        <p:spPr>
          <a:xfrm>
            <a:off x="3382361" y="3830154"/>
            <a:ext cx="2166395" cy="551007"/>
          </a:xfrm>
          <a:prstGeom prst="roundRect">
            <a:avLst/>
          </a:prstGeom>
          <a:solidFill>
            <a:srgbClr val="F3920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1" name="Rectangle: Rounded Corners 12">
            <a:extLst>
              <a:ext uri="{FF2B5EF4-FFF2-40B4-BE49-F238E27FC236}">
                <a16:creationId xmlns:a16="http://schemas.microsoft.com/office/drawing/2014/main" id="{E50F565E-C846-FA5F-DD91-E7AEF431A413}"/>
              </a:ext>
            </a:extLst>
          </p:cNvPr>
          <p:cNvSpPr>
            <a:spLocks noGrp="1" noRot="1" noMove="1" noResize="1" noEditPoints="1" noAdjustHandles="1" noChangeArrowheads="1" noChangeShapeType="1"/>
          </p:cNvSpPr>
          <p:nvPr/>
        </p:nvSpPr>
        <p:spPr>
          <a:xfrm>
            <a:off x="3382360" y="4426640"/>
            <a:ext cx="2166395" cy="551007"/>
          </a:xfrm>
          <a:prstGeom prst="roundRect">
            <a:avLst/>
          </a:prstGeom>
          <a:solidFill>
            <a:srgbClr val="F3920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2" name="Rectangle: Rounded Corners 12">
            <a:extLst>
              <a:ext uri="{FF2B5EF4-FFF2-40B4-BE49-F238E27FC236}">
                <a16:creationId xmlns:a16="http://schemas.microsoft.com/office/drawing/2014/main" id="{0DE50024-084D-7D71-15D1-D376B2260A2D}"/>
              </a:ext>
            </a:extLst>
          </p:cNvPr>
          <p:cNvSpPr>
            <a:spLocks noGrp="1" noRot="1" noMove="1" noResize="1" noEditPoints="1" noAdjustHandles="1" noChangeArrowheads="1" noChangeShapeType="1"/>
          </p:cNvSpPr>
          <p:nvPr/>
        </p:nvSpPr>
        <p:spPr>
          <a:xfrm>
            <a:off x="5994027" y="1422356"/>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3" name="Rectangle: Rounded Corners 12">
            <a:extLst>
              <a:ext uri="{FF2B5EF4-FFF2-40B4-BE49-F238E27FC236}">
                <a16:creationId xmlns:a16="http://schemas.microsoft.com/office/drawing/2014/main" id="{338D9091-C085-7AFF-A11A-B82BB8D64848}"/>
              </a:ext>
            </a:extLst>
          </p:cNvPr>
          <p:cNvSpPr>
            <a:spLocks noGrp="1" noRot="1" noMove="1" noResize="1" noEditPoints="1" noAdjustHandles="1" noChangeArrowheads="1" noChangeShapeType="1"/>
          </p:cNvSpPr>
          <p:nvPr/>
        </p:nvSpPr>
        <p:spPr>
          <a:xfrm>
            <a:off x="5993943" y="2018502"/>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4" name="Rectangle: Rounded Corners 12">
            <a:extLst>
              <a:ext uri="{FF2B5EF4-FFF2-40B4-BE49-F238E27FC236}">
                <a16:creationId xmlns:a16="http://schemas.microsoft.com/office/drawing/2014/main" id="{A826AD09-0F4C-0170-57E6-FFB0A5BB3370}"/>
              </a:ext>
            </a:extLst>
          </p:cNvPr>
          <p:cNvSpPr>
            <a:spLocks noGrp="1" noRot="1" noMove="1" noResize="1" noEditPoints="1" noAdjustHandles="1" noChangeArrowheads="1" noChangeShapeType="1"/>
          </p:cNvSpPr>
          <p:nvPr/>
        </p:nvSpPr>
        <p:spPr>
          <a:xfrm>
            <a:off x="5993942" y="2614988"/>
            <a:ext cx="2166395" cy="551007"/>
          </a:xfrm>
          <a:prstGeom prst="roundRect">
            <a:avLst/>
          </a:prstGeom>
          <a:solidFill>
            <a:srgbClr val="F392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5" name="Rectangle: Rounded Corners 12">
            <a:extLst>
              <a:ext uri="{FF2B5EF4-FFF2-40B4-BE49-F238E27FC236}">
                <a16:creationId xmlns:a16="http://schemas.microsoft.com/office/drawing/2014/main" id="{49C3E68C-094E-6C2C-5DB5-32A44B77EEFD}"/>
              </a:ext>
            </a:extLst>
          </p:cNvPr>
          <p:cNvSpPr>
            <a:spLocks noGrp="1" noRot="1" noMove="1" noResize="1" noEditPoints="1" noAdjustHandles="1" noChangeArrowheads="1" noChangeShapeType="1"/>
          </p:cNvSpPr>
          <p:nvPr/>
        </p:nvSpPr>
        <p:spPr>
          <a:xfrm>
            <a:off x="5994027" y="3230650"/>
            <a:ext cx="2166395" cy="551007"/>
          </a:xfrm>
          <a:prstGeom prst="roundRect">
            <a:avLst/>
          </a:prstGeom>
          <a:solidFill>
            <a:srgbClr val="F3920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6" name="Rectangle: Rounded Corners 12">
            <a:extLst>
              <a:ext uri="{FF2B5EF4-FFF2-40B4-BE49-F238E27FC236}">
                <a16:creationId xmlns:a16="http://schemas.microsoft.com/office/drawing/2014/main" id="{4E53AE6E-11BD-ADA7-FF53-5F79E62A5BA2}"/>
              </a:ext>
            </a:extLst>
          </p:cNvPr>
          <p:cNvSpPr>
            <a:spLocks noGrp="1" noRot="1" noMove="1" noResize="1" noEditPoints="1" noAdjustHandles="1" noChangeArrowheads="1" noChangeShapeType="1"/>
          </p:cNvSpPr>
          <p:nvPr/>
        </p:nvSpPr>
        <p:spPr>
          <a:xfrm>
            <a:off x="5993943" y="3826796"/>
            <a:ext cx="2166395" cy="551007"/>
          </a:xfrm>
          <a:prstGeom prst="roundRect">
            <a:avLst/>
          </a:prstGeom>
          <a:solidFill>
            <a:srgbClr val="F3920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7" name="Rectangle: Rounded Corners 12">
            <a:extLst>
              <a:ext uri="{FF2B5EF4-FFF2-40B4-BE49-F238E27FC236}">
                <a16:creationId xmlns:a16="http://schemas.microsoft.com/office/drawing/2014/main" id="{013E17DF-EE89-F679-8C4E-E9D144C4F221}"/>
              </a:ext>
            </a:extLst>
          </p:cNvPr>
          <p:cNvSpPr>
            <a:spLocks noGrp="1" noRot="1" noMove="1" noResize="1" noEditPoints="1" noAdjustHandles="1" noChangeArrowheads="1" noChangeShapeType="1"/>
          </p:cNvSpPr>
          <p:nvPr/>
        </p:nvSpPr>
        <p:spPr>
          <a:xfrm>
            <a:off x="5993942" y="4423282"/>
            <a:ext cx="2166395" cy="551007"/>
          </a:xfrm>
          <a:prstGeom prst="roundRect">
            <a:avLst/>
          </a:prstGeom>
          <a:solidFill>
            <a:srgbClr val="F39202"/>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66" name="Oval 65">
            <a:extLst>
              <a:ext uri="{FF2B5EF4-FFF2-40B4-BE49-F238E27FC236}">
                <a16:creationId xmlns:a16="http://schemas.microsoft.com/office/drawing/2014/main" id="{7318EFAF-A7F2-0F3E-1DBA-E867082DD245}"/>
              </a:ext>
            </a:extLst>
          </p:cNvPr>
          <p:cNvSpPr/>
          <p:nvPr/>
        </p:nvSpPr>
        <p:spPr>
          <a:xfrm>
            <a:off x="626225" y="1564121"/>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67" name="Oval 66">
            <a:extLst>
              <a:ext uri="{FF2B5EF4-FFF2-40B4-BE49-F238E27FC236}">
                <a16:creationId xmlns:a16="http://schemas.microsoft.com/office/drawing/2014/main" id="{F9DD67F1-8530-483B-685E-FDF778555BBB}"/>
              </a:ext>
            </a:extLst>
          </p:cNvPr>
          <p:cNvSpPr/>
          <p:nvPr/>
        </p:nvSpPr>
        <p:spPr>
          <a:xfrm>
            <a:off x="610141" y="2176992"/>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2</a:t>
            </a:r>
          </a:p>
        </p:txBody>
      </p:sp>
      <p:sp>
        <p:nvSpPr>
          <p:cNvPr id="68" name="Oval 67">
            <a:extLst>
              <a:ext uri="{FF2B5EF4-FFF2-40B4-BE49-F238E27FC236}">
                <a16:creationId xmlns:a16="http://schemas.microsoft.com/office/drawing/2014/main" id="{9957B03B-EDDC-8C26-4912-2444678988E0}"/>
              </a:ext>
            </a:extLst>
          </p:cNvPr>
          <p:cNvSpPr/>
          <p:nvPr/>
        </p:nvSpPr>
        <p:spPr>
          <a:xfrm>
            <a:off x="621307" y="2751620"/>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3</a:t>
            </a:r>
          </a:p>
        </p:txBody>
      </p:sp>
      <p:sp>
        <p:nvSpPr>
          <p:cNvPr id="69" name="Oval 68">
            <a:extLst>
              <a:ext uri="{FF2B5EF4-FFF2-40B4-BE49-F238E27FC236}">
                <a16:creationId xmlns:a16="http://schemas.microsoft.com/office/drawing/2014/main" id="{10FD93EE-3EA3-A527-A392-1C08CC931834}"/>
              </a:ext>
            </a:extLst>
          </p:cNvPr>
          <p:cNvSpPr/>
          <p:nvPr/>
        </p:nvSpPr>
        <p:spPr>
          <a:xfrm>
            <a:off x="632573" y="3395543"/>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4</a:t>
            </a:r>
          </a:p>
        </p:txBody>
      </p:sp>
      <p:sp>
        <p:nvSpPr>
          <p:cNvPr id="70" name="Oval 69">
            <a:extLst>
              <a:ext uri="{FF2B5EF4-FFF2-40B4-BE49-F238E27FC236}">
                <a16:creationId xmlns:a16="http://schemas.microsoft.com/office/drawing/2014/main" id="{9472298B-38F5-B402-F6D1-201C5C948019}"/>
              </a:ext>
            </a:extLst>
          </p:cNvPr>
          <p:cNvSpPr/>
          <p:nvPr/>
        </p:nvSpPr>
        <p:spPr>
          <a:xfrm>
            <a:off x="618997" y="3977964"/>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5</a:t>
            </a:r>
          </a:p>
        </p:txBody>
      </p:sp>
      <p:sp>
        <p:nvSpPr>
          <p:cNvPr id="71" name="Oval 70">
            <a:extLst>
              <a:ext uri="{FF2B5EF4-FFF2-40B4-BE49-F238E27FC236}">
                <a16:creationId xmlns:a16="http://schemas.microsoft.com/office/drawing/2014/main" id="{0929790F-1851-BF32-6782-179B2B922259}"/>
              </a:ext>
            </a:extLst>
          </p:cNvPr>
          <p:cNvSpPr/>
          <p:nvPr/>
        </p:nvSpPr>
        <p:spPr>
          <a:xfrm>
            <a:off x="610141" y="4574110"/>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6</a:t>
            </a:r>
          </a:p>
        </p:txBody>
      </p:sp>
      <p:sp>
        <p:nvSpPr>
          <p:cNvPr id="84" name="Oval 83">
            <a:extLst>
              <a:ext uri="{FF2B5EF4-FFF2-40B4-BE49-F238E27FC236}">
                <a16:creationId xmlns:a16="http://schemas.microsoft.com/office/drawing/2014/main" id="{EE190489-414D-0BDC-72B3-5429B26398FA}"/>
              </a:ext>
            </a:extLst>
          </p:cNvPr>
          <p:cNvSpPr/>
          <p:nvPr/>
        </p:nvSpPr>
        <p:spPr>
          <a:xfrm>
            <a:off x="3280603" y="1574941"/>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85" name="Oval 84">
            <a:extLst>
              <a:ext uri="{FF2B5EF4-FFF2-40B4-BE49-F238E27FC236}">
                <a16:creationId xmlns:a16="http://schemas.microsoft.com/office/drawing/2014/main" id="{DAF043CC-5C1B-E01F-B3C4-E74A315A79BE}"/>
              </a:ext>
            </a:extLst>
          </p:cNvPr>
          <p:cNvSpPr/>
          <p:nvPr/>
        </p:nvSpPr>
        <p:spPr>
          <a:xfrm>
            <a:off x="3264519" y="2187812"/>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2</a:t>
            </a:r>
          </a:p>
        </p:txBody>
      </p:sp>
      <p:sp>
        <p:nvSpPr>
          <p:cNvPr id="86" name="Oval 85">
            <a:extLst>
              <a:ext uri="{FF2B5EF4-FFF2-40B4-BE49-F238E27FC236}">
                <a16:creationId xmlns:a16="http://schemas.microsoft.com/office/drawing/2014/main" id="{A475AE92-4284-90B7-4F89-5D1B40516645}"/>
              </a:ext>
            </a:extLst>
          </p:cNvPr>
          <p:cNvSpPr/>
          <p:nvPr/>
        </p:nvSpPr>
        <p:spPr>
          <a:xfrm>
            <a:off x="3275685" y="2762440"/>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3</a:t>
            </a:r>
          </a:p>
        </p:txBody>
      </p:sp>
      <p:sp>
        <p:nvSpPr>
          <p:cNvPr id="87" name="Oval 86">
            <a:extLst>
              <a:ext uri="{FF2B5EF4-FFF2-40B4-BE49-F238E27FC236}">
                <a16:creationId xmlns:a16="http://schemas.microsoft.com/office/drawing/2014/main" id="{B2BDD029-5C3C-B294-6BD1-DB1BEB2FBB90}"/>
              </a:ext>
            </a:extLst>
          </p:cNvPr>
          <p:cNvSpPr/>
          <p:nvPr/>
        </p:nvSpPr>
        <p:spPr>
          <a:xfrm>
            <a:off x="3286951" y="3406363"/>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4</a:t>
            </a:r>
          </a:p>
        </p:txBody>
      </p:sp>
      <p:sp>
        <p:nvSpPr>
          <p:cNvPr id="88" name="Oval 87">
            <a:extLst>
              <a:ext uri="{FF2B5EF4-FFF2-40B4-BE49-F238E27FC236}">
                <a16:creationId xmlns:a16="http://schemas.microsoft.com/office/drawing/2014/main" id="{AAA9F527-3E35-995F-9A14-769C5F4F0AD1}"/>
              </a:ext>
            </a:extLst>
          </p:cNvPr>
          <p:cNvSpPr/>
          <p:nvPr/>
        </p:nvSpPr>
        <p:spPr>
          <a:xfrm>
            <a:off x="3273375" y="3988784"/>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5</a:t>
            </a:r>
          </a:p>
        </p:txBody>
      </p:sp>
      <p:sp>
        <p:nvSpPr>
          <p:cNvPr id="89" name="Oval 88">
            <a:extLst>
              <a:ext uri="{FF2B5EF4-FFF2-40B4-BE49-F238E27FC236}">
                <a16:creationId xmlns:a16="http://schemas.microsoft.com/office/drawing/2014/main" id="{BBC843CC-C9AD-4BC0-20CA-54927CB523FE}"/>
              </a:ext>
            </a:extLst>
          </p:cNvPr>
          <p:cNvSpPr/>
          <p:nvPr/>
        </p:nvSpPr>
        <p:spPr>
          <a:xfrm>
            <a:off x="3264519" y="4584930"/>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6</a:t>
            </a:r>
          </a:p>
        </p:txBody>
      </p:sp>
      <p:sp>
        <p:nvSpPr>
          <p:cNvPr id="90" name="Oval 89">
            <a:extLst>
              <a:ext uri="{FF2B5EF4-FFF2-40B4-BE49-F238E27FC236}">
                <a16:creationId xmlns:a16="http://schemas.microsoft.com/office/drawing/2014/main" id="{A27EEDCE-4B46-5485-ABC2-D9B02BFF0B3E}"/>
              </a:ext>
            </a:extLst>
          </p:cNvPr>
          <p:cNvSpPr/>
          <p:nvPr/>
        </p:nvSpPr>
        <p:spPr>
          <a:xfrm>
            <a:off x="5877476" y="1579266"/>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91" name="Oval 90">
            <a:extLst>
              <a:ext uri="{FF2B5EF4-FFF2-40B4-BE49-F238E27FC236}">
                <a16:creationId xmlns:a16="http://schemas.microsoft.com/office/drawing/2014/main" id="{1E8DB2DF-51E4-9AC8-7A55-A66AE200195B}"/>
              </a:ext>
            </a:extLst>
          </p:cNvPr>
          <p:cNvSpPr/>
          <p:nvPr/>
        </p:nvSpPr>
        <p:spPr>
          <a:xfrm>
            <a:off x="5861392" y="2192137"/>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2</a:t>
            </a:r>
          </a:p>
        </p:txBody>
      </p:sp>
      <p:sp>
        <p:nvSpPr>
          <p:cNvPr id="92" name="Oval 91">
            <a:extLst>
              <a:ext uri="{FF2B5EF4-FFF2-40B4-BE49-F238E27FC236}">
                <a16:creationId xmlns:a16="http://schemas.microsoft.com/office/drawing/2014/main" id="{311CC645-2EBF-E63D-36F3-602585C4A8B9}"/>
              </a:ext>
            </a:extLst>
          </p:cNvPr>
          <p:cNvSpPr/>
          <p:nvPr/>
        </p:nvSpPr>
        <p:spPr>
          <a:xfrm>
            <a:off x="5872558" y="2766765"/>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3</a:t>
            </a:r>
          </a:p>
        </p:txBody>
      </p:sp>
      <p:sp>
        <p:nvSpPr>
          <p:cNvPr id="93" name="Oval 92">
            <a:extLst>
              <a:ext uri="{FF2B5EF4-FFF2-40B4-BE49-F238E27FC236}">
                <a16:creationId xmlns:a16="http://schemas.microsoft.com/office/drawing/2014/main" id="{46333474-5A8C-6D72-8CB3-4345D0F102F9}"/>
              </a:ext>
            </a:extLst>
          </p:cNvPr>
          <p:cNvSpPr/>
          <p:nvPr/>
        </p:nvSpPr>
        <p:spPr>
          <a:xfrm>
            <a:off x="5883824" y="3410688"/>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4</a:t>
            </a:r>
          </a:p>
        </p:txBody>
      </p:sp>
      <p:sp>
        <p:nvSpPr>
          <p:cNvPr id="94" name="Oval 93">
            <a:extLst>
              <a:ext uri="{FF2B5EF4-FFF2-40B4-BE49-F238E27FC236}">
                <a16:creationId xmlns:a16="http://schemas.microsoft.com/office/drawing/2014/main" id="{00F01A06-E3B2-507E-BA48-EDDB272B0723}"/>
              </a:ext>
            </a:extLst>
          </p:cNvPr>
          <p:cNvSpPr/>
          <p:nvPr/>
        </p:nvSpPr>
        <p:spPr>
          <a:xfrm>
            <a:off x="5870248" y="3993109"/>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5</a:t>
            </a:r>
          </a:p>
        </p:txBody>
      </p:sp>
      <p:sp>
        <p:nvSpPr>
          <p:cNvPr id="95" name="Oval 94">
            <a:extLst>
              <a:ext uri="{FF2B5EF4-FFF2-40B4-BE49-F238E27FC236}">
                <a16:creationId xmlns:a16="http://schemas.microsoft.com/office/drawing/2014/main" id="{38007D07-E714-6C61-6315-2FA9B98D50D4}"/>
              </a:ext>
            </a:extLst>
          </p:cNvPr>
          <p:cNvSpPr/>
          <p:nvPr/>
        </p:nvSpPr>
        <p:spPr>
          <a:xfrm>
            <a:off x="5861392" y="4589255"/>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6</a:t>
            </a:r>
          </a:p>
        </p:txBody>
      </p:sp>
      <p:pic>
        <p:nvPicPr>
          <p:cNvPr id="97" name="Picture 96">
            <a:extLst>
              <a:ext uri="{FF2B5EF4-FFF2-40B4-BE49-F238E27FC236}">
                <a16:creationId xmlns:a16="http://schemas.microsoft.com/office/drawing/2014/main" id="{F7AC6AF1-7235-E1F9-8187-723DC5608DD5}"/>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Tree>
    <p:extLst>
      <p:ext uri="{BB962C8B-B14F-4D97-AF65-F5344CB8AC3E}">
        <p14:creationId xmlns:p14="http://schemas.microsoft.com/office/powerpoint/2010/main" val="3898452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1D2D8-E6AF-E56B-39E0-263471B32B4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CF2D4539-C3CB-F769-411A-DE44FF4D2F89}"/>
              </a:ext>
            </a:extLst>
          </p:cNvPr>
          <p:cNvSpPr txBox="1"/>
          <p:nvPr/>
        </p:nvSpPr>
        <p:spPr>
          <a:xfrm>
            <a:off x="731705" y="855538"/>
            <a:ext cx="224471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Curriculum, Learning, Teaching and Assessment</a:t>
            </a:r>
          </a:p>
        </p:txBody>
      </p:sp>
      <p:sp>
        <p:nvSpPr>
          <p:cNvPr id="5" name="TextBox 4">
            <a:extLst>
              <a:ext uri="{FF2B5EF4-FFF2-40B4-BE49-F238E27FC236}">
                <a16:creationId xmlns:a16="http://schemas.microsoft.com/office/drawing/2014/main" id="{57317DF1-929E-17DA-ACEE-3BF4DFDF93C7}"/>
              </a:ext>
            </a:extLst>
          </p:cNvPr>
          <p:cNvSpPr txBox="1"/>
          <p:nvPr/>
        </p:nvSpPr>
        <p:spPr>
          <a:xfrm>
            <a:off x="3382360" y="869027"/>
            <a:ext cx="249314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Culture, Ethos, Relationships, Equality and Inclusion​</a:t>
            </a:r>
          </a:p>
        </p:txBody>
      </p:sp>
      <p:sp>
        <p:nvSpPr>
          <p:cNvPr id="6" name="TextBox 5">
            <a:extLst>
              <a:ext uri="{FF2B5EF4-FFF2-40B4-BE49-F238E27FC236}">
                <a16:creationId xmlns:a16="http://schemas.microsoft.com/office/drawing/2014/main" id="{487087B5-F504-7BAD-1037-ABE1CCF04D63}"/>
              </a:ext>
            </a:extLst>
          </p:cNvPr>
          <p:cNvSpPr txBox="1"/>
          <p:nvPr/>
        </p:nvSpPr>
        <p:spPr>
          <a:xfrm>
            <a:off x="5994084" y="853312"/>
            <a:ext cx="261163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Improving Outcomes</a:t>
            </a:r>
          </a:p>
        </p:txBody>
      </p:sp>
      <p:sp>
        <p:nvSpPr>
          <p:cNvPr id="7" name="TextBox 6">
            <a:extLst>
              <a:ext uri="{FF2B5EF4-FFF2-40B4-BE49-F238E27FC236}">
                <a16:creationId xmlns:a16="http://schemas.microsoft.com/office/drawing/2014/main" id="{B11886B3-E666-3110-D28E-EB835535F144}"/>
              </a:ext>
            </a:extLst>
          </p:cNvPr>
          <p:cNvSpPr txBox="1"/>
          <p:nvPr/>
        </p:nvSpPr>
        <p:spPr>
          <a:xfrm>
            <a:off x="770779" y="51507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1​</a:t>
            </a:r>
          </a:p>
        </p:txBody>
      </p:sp>
      <p:sp>
        <p:nvSpPr>
          <p:cNvPr id="8" name="TextBox 7">
            <a:extLst>
              <a:ext uri="{FF2B5EF4-FFF2-40B4-BE49-F238E27FC236}">
                <a16:creationId xmlns:a16="http://schemas.microsoft.com/office/drawing/2014/main" id="{9F3AFDEA-17D6-4813-6FBF-9228A3E6F703}"/>
              </a:ext>
            </a:extLst>
          </p:cNvPr>
          <p:cNvSpPr txBox="1"/>
          <p:nvPr/>
        </p:nvSpPr>
        <p:spPr>
          <a:xfrm>
            <a:off x="3382470" y="50518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2</a:t>
            </a:r>
          </a:p>
        </p:txBody>
      </p:sp>
      <p:sp>
        <p:nvSpPr>
          <p:cNvPr id="9" name="TextBox 8">
            <a:extLst>
              <a:ext uri="{FF2B5EF4-FFF2-40B4-BE49-F238E27FC236}">
                <a16:creationId xmlns:a16="http://schemas.microsoft.com/office/drawing/2014/main" id="{0BE570B4-55F5-B86A-7FF9-30E52F2F35F2}"/>
              </a:ext>
            </a:extLst>
          </p:cNvPr>
          <p:cNvSpPr txBox="1"/>
          <p:nvPr/>
        </p:nvSpPr>
        <p:spPr>
          <a:xfrm>
            <a:off x="5994084" y="515075"/>
            <a:ext cx="26116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Pillar 3</a:t>
            </a:r>
          </a:p>
        </p:txBody>
      </p:sp>
      <p:sp>
        <p:nvSpPr>
          <p:cNvPr id="13" name="Rectangle: Rounded Corners 12">
            <a:extLst>
              <a:ext uri="{FF2B5EF4-FFF2-40B4-BE49-F238E27FC236}">
                <a16:creationId xmlns:a16="http://schemas.microsoft.com/office/drawing/2014/main" id="{7FC37C74-6672-BB2B-57B2-144C8D979EBA}"/>
              </a:ext>
            </a:extLst>
          </p:cNvPr>
          <p:cNvSpPr>
            <a:spLocks noGrp="1" noRot="1" noMove="1" noResize="1" noEditPoints="1" noAdjustHandles="1" noChangeArrowheads="1" noChangeShapeType="1"/>
          </p:cNvSpPr>
          <p:nvPr/>
        </p:nvSpPr>
        <p:spPr>
          <a:xfrm>
            <a:off x="770863" y="1423897"/>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 name="Rectangle: Rounded Corners 12">
            <a:extLst>
              <a:ext uri="{FF2B5EF4-FFF2-40B4-BE49-F238E27FC236}">
                <a16:creationId xmlns:a16="http://schemas.microsoft.com/office/drawing/2014/main" id="{3C959591-F7D9-E543-D0DB-2F1BA2AF0CED}"/>
              </a:ext>
            </a:extLst>
          </p:cNvPr>
          <p:cNvSpPr>
            <a:spLocks noGrp="1" noRot="1" noMove="1" noResize="1" noEditPoints="1" noAdjustHandles="1" noChangeArrowheads="1" noChangeShapeType="1"/>
          </p:cNvSpPr>
          <p:nvPr/>
        </p:nvSpPr>
        <p:spPr>
          <a:xfrm>
            <a:off x="770779" y="2020043"/>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tIns="45720" rIns="144000" bIns="45720" rtlCol="0" anchor="t" anchorCtr="0">
            <a:normAutofit/>
          </a:bodyPr>
          <a:lstStyle/>
          <a:p>
            <a:r>
              <a:rPr lang="en-US" sz="1000">
                <a:solidFill>
                  <a:schemeClr val="tx1"/>
                </a:solidFill>
                <a:latin typeface="Aptos"/>
                <a:ea typeface="Open Sans"/>
                <a:cs typeface="Open Sans"/>
              </a:rPr>
              <a:t>Click to type</a:t>
            </a:r>
            <a:endParaRPr lang="en-US" sz="1000">
              <a:solidFill>
                <a:schemeClr val="tx1"/>
              </a:solidFill>
            </a:endParaRPr>
          </a:p>
        </p:txBody>
      </p:sp>
      <p:sp>
        <p:nvSpPr>
          <p:cNvPr id="10" name="Rectangle: Rounded Corners 12">
            <a:extLst>
              <a:ext uri="{FF2B5EF4-FFF2-40B4-BE49-F238E27FC236}">
                <a16:creationId xmlns:a16="http://schemas.microsoft.com/office/drawing/2014/main" id="{C8A8A564-65EE-CE58-1413-3EA30B8D484D}"/>
              </a:ext>
            </a:extLst>
          </p:cNvPr>
          <p:cNvSpPr>
            <a:spLocks noGrp="1" noRot="1" noMove="1" noResize="1" noEditPoints="1" noAdjustHandles="1" noChangeArrowheads="1" noChangeShapeType="1"/>
          </p:cNvSpPr>
          <p:nvPr/>
        </p:nvSpPr>
        <p:spPr>
          <a:xfrm>
            <a:off x="770778" y="2616529"/>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a:p>
            <a:endParaRPr lang="en-US" sz="1000">
              <a:solidFill>
                <a:schemeClr val="tx1"/>
              </a:solidFill>
            </a:endParaRPr>
          </a:p>
        </p:txBody>
      </p:sp>
      <p:sp>
        <p:nvSpPr>
          <p:cNvPr id="31" name="Rectangle: Rounded Corners 12">
            <a:extLst>
              <a:ext uri="{FF2B5EF4-FFF2-40B4-BE49-F238E27FC236}">
                <a16:creationId xmlns:a16="http://schemas.microsoft.com/office/drawing/2014/main" id="{23240B2A-A51C-57DA-6B30-2D8288567DE3}"/>
              </a:ext>
            </a:extLst>
          </p:cNvPr>
          <p:cNvSpPr>
            <a:spLocks noGrp="1" noRot="1" noMove="1" noResize="1" noEditPoints="1" noAdjustHandles="1" noChangeArrowheads="1" noChangeShapeType="1"/>
          </p:cNvSpPr>
          <p:nvPr/>
        </p:nvSpPr>
        <p:spPr>
          <a:xfrm>
            <a:off x="770863" y="3232191"/>
            <a:ext cx="2166395" cy="551007"/>
          </a:xfrm>
          <a:prstGeom prst="roundRect">
            <a:avLst/>
          </a:prstGeom>
          <a:solidFill>
            <a:srgbClr val="BCC9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2" name="Rectangle: Rounded Corners 12">
            <a:extLst>
              <a:ext uri="{FF2B5EF4-FFF2-40B4-BE49-F238E27FC236}">
                <a16:creationId xmlns:a16="http://schemas.microsoft.com/office/drawing/2014/main" id="{7531C628-6170-D42D-73D4-438DB10B465B}"/>
              </a:ext>
            </a:extLst>
          </p:cNvPr>
          <p:cNvSpPr>
            <a:spLocks noGrp="1" noRot="1" noMove="1" noResize="1" noEditPoints="1" noAdjustHandles="1" noChangeArrowheads="1" noChangeShapeType="1"/>
          </p:cNvSpPr>
          <p:nvPr/>
        </p:nvSpPr>
        <p:spPr>
          <a:xfrm>
            <a:off x="770779" y="3828337"/>
            <a:ext cx="2166395" cy="551007"/>
          </a:xfrm>
          <a:prstGeom prst="roundRect">
            <a:avLst/>
          </a:prstGeom>
          <a:solidFill>
            <a:srgbClr val="BCC9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3" name="Rectangle: Rounded Corners 12">
            <a:extLst>
              <a:ext uri="{FF2B5EF4-FFF2-40B4-BE49-F238E27FC236}">
                <a16:creationId xmlns:a16="http://schemas.microsoft.com/office/drawing/2014/main" id="{FF3987BA-D4F0-E9F2-31A8-6AC50C55E005}"/>
              </a:ext>
            </a:extLst>
          </p:cNvPr>
          <p:cNvSpPr>
            <a:spLocks noGrp="1" noRot="1" noMove="1" noResize="1" noEditPoints="1" noAdjustHandles="1" noChangeArrowheads="1" noChangeShapeType="1"/>
          </p:cNvSpPr>
          <p:nvPr/>
        </p:nvSpPr>
        <p:spPr>
          <a:xfrm>
            <a:off x="770778" y="4424823"/>
            <a:ext cx="2166395" cy="551007"/>
          </a:xfrm>
          <a:prstGeom prst="roundRect">
            <a:avLst/>
          </a:prstGeom>
          <a:solidFill>
            <a:srgbClr val="BCC9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6" name="Rectangle: Rounded Corners 12">
            <a:extLst>
              <a:ext uri="{FF2B5EF4-FFF2-40B4-BE49-F238E27FC236}">
                <a16:creationId xmlns:a16="http://schemas.microsoft.com/office/drawing/2014/main" id="{2E3E5450-11B2-6185-D5B2-1D9C25BF0356}"/>
              </a:ext>
            </a:extLst>
          </p:cNvPr>
          <p:cNvSpPr>
            <a:spLocks noGrp="1" noRot="1" noMove="1" noResize="1" noEditPoints="1" noAdjustHandles="1" noChangeArrowheads="1" noChangeShapeType="1"/>
          </p:cNvSpPr>
          <p:nvPr/>
        </p:nvSpPr>
        <p:spPr>
          <a:xfrm>
            <a:off x="3382445" y="1425714"/>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7" name="Rectangle: Rounded Corners 12">
            <a:extLst>
              <a:ext uri="{FF2B5EF4-FFF2-40B4-BE49-F238E27FC236}">
                <a16:creationId xmlns:a16="http://schemas.microsoft.com/office/drawing/2014/main" id="{E77761F9-8911-AF7C-263B-6DF1D9A4BF5C}"/>
              </a:ext>
            </a:extLst>
          </p:cNvPr>
          <p:cNvSpPr>
            <a:spLocks noGrp="1" noRot="1" noMove="1" noResize="1" noEditPoints="1" noAdjustHandles="1" noChangeArrowheads="1" noChangeShapeType="1"/>
          </p:cNvSpPr>
          <p:nvPr/>
        </p:nvSpPr>
        <p:spPr>
          <a:xfrm>
            <a:off x="3382361" y="2021860"/>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8" name="Rectangle: Rounded Corners 12">
            <a:extLst>
              <a:ext uri="{FF2B5EF4-FFF2-40B4-BE49-F238E27FC236}">
                <a16:creationId xmlns:a16="http://schemas.microsoft.com/office/drawing/2014/main" id="{E0BACD81-9D69-81CE-2366-5EAC1E4A7ECD}"/>
              </a:ext>
            </a:extLst>
          </p:cNvPr>
          <p:cNvSpPr>
            <a:spLocks noGrp="1" noRot="1" noMove="1" noResize="1" noEditPoints="1" noAdjustHandles="1" noChangeArrowheads="1" noChangeShapeType="1"/>
          </p:cNvSpPr>
          <p:nvPr/>
        </p:nvSpPr>
        <p:spPr>
          <a:xfrm>
            <a:off x="3382360" y="2618346"/>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39" name="Rectangle: Rounded Corners 12">
            <a:extLst>
              <a:ext uri="{FF2B5EF4-FFF2-40B4-BE49-F238E27FC236}">
                <a16:creationId xmlns:a16="http://schemas.microsoft.com/office/drawing/2014/main" id="{1C899D3F-C9A5-17CA-00A8-B00F7DA9BD33}"/>
              </a:ext>
            </a:extLst>
          </p:cNvPr>
          <p:cNvSpPr>
            <a:spLocks noGrp="1" noRot="1" noMove="1" noResize="1" noEditPoints="1" noAdjustHandles="1" noChangeArrowheads="1" noChangeShapeType="1"/>
          </p:cNvSpPr>
          <p:nvPr/>
        </p:nvSpPr>
        <p:spPr>
          <a:xfrm>
            <a:off x="3382445" y="3234008"/>
            <a:ext cx="2166395" cy="551007"/>
          </a:xfrm>
          <a:prstGeom prst="roundRect">
            <a:avLst/>
          </a:prstGeom>
          <a:solidFill>
            <a:srgbClr val="BCC9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0" name="Rectangle: Rounded Corners 12">
            <a:extLst>
              <a:ext uri="{FF2B5EF4-FFF2-40B4-BE49-F238E27FC236}">
                <a16:creationId xmlns:a16="http://schemas.microsoft.com/office/drawing/2014/main" id="{E7999B34-8BD5-3BBC-DD14-9F30D3D1AFEB}"/>
              </a:ext>
            </a:extLst>
          </p:cNvPr>
          <p:cNvSpPr>
            <a:spLocks noGrp="1" noRot="1" noMove="1" noResize="1" noEditPoints="1" noAdjustHandles="1" noChangeArrowheads="1" noChangeShapeType="1"/>
          </p:cNvSpPr>
          <p:nvPr/>
        </p:nvSpPr>
        <p:spPr>
          <a:xfrm>
            <a:off x="3382361" y="3830154"/>
            <a:ext cx="2166395" cy="551007"/>
          </a:xfrm>
          <a:prstGeom prst="roundRect">
            <a:avLst/>
          </a:prstGeom>
          <a:solidFill>
            <a:srgbClr val="BCC9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1" name="Rectangle: Rounded Corners 12">
            <a:extLst>
              <a:ext uri="{FF2B5EF4-FFF2-40B4-BE49-F238E27FC236}">
                <a16:creationId xmlns:a16="http://schemas.microsoft.com/office/drawing/2014/main" id="{2D3D000F-D9CB-E259-A7F8-3657BC241CAC}"/>
              </a:ext>
            </a:extLst>
          </p:cNvPr>
          <p:cNvSpPr>
            <a:spLocks noGrp="1" noRot="1" noMove="1" noResize="1" noEditPoints="1" noAdjustHandles="1" noChangeArrowheads="1" noChangeShapeType="1"/>
          </p:cNvSpPr>
          <p:nvPr/>
        </p:nvSpPr>
        <p:spPr>
          <a:xfrm>
            <a:off x="3382360" y="4426640"/>
            <a:ext cx="2166395" cy="551007"/>
          </a:xfrm>
          <a:prstGeom prst="roundRect">
            <a:avLst/>
          </a:prstGeom>
          <a:solidFill>
            <a:srgbClr val="BCC9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2" name="Rectangle: Rounded Corners 12">
            <a:extLst>
              <a:ext uri="{FF2B5EF4-FFF2-40B4-BE49-F238E27FC236}">
                <a16:creationId xmlns:a16="http://schemas.microsoft.com/office/drawing/2014/main" id="{B86CF4B6-792F-C0AB-BB21-8A894C575868}"/>
              </a:ext>
            </a:extLst>
          </p:cNvPr>
          <p:cNvSpPr>
            <a:spLocks noGrp="1" noRot="1" noMove="1" noResize="1" noEditPoints="1" noAdjustHandles="1" noChangeArrowheads="1" noChangeShapeType="1"/>
          </p:cNvSpPr>
          <p:nvPr/>
        </p:nvSpPr>
        <p:spPr>
          <a:xfrm>
            <a:off x="5994027" y="1422356"/>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3" name="Rectangle: Rounded Corners 12">
            <a:extLst>
              <a:ext uri="{FF2B5EF4-FFF2-40B4-BE49-F238E27FC236}">
                <a16:creationId xmlns:a16="http://schemas.microsoft.com/office/drawing/2014/main" id="{16C45CFA-61A1-203D-4280-A20C4719A0D6}"/>
              </a:ext>
            </a:extLst>
          </p:cNvPr>
          <p:cNvSpPr>
            <a:spLocks noGrp="1" noRot="1" noMove="1" noResize="1" noEditPoints="1" noAdjustHandles="1" noChangeArrowheads="1" noChangeShapeType="1"/>
          </p:cNvSpPr>
          <p:nvPr/>
        </p:nvSpPr>
        <p:spPr>
          <a:xfrm>
            <a:off x="5993943" y="2018502"/>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4" name="Rectangle: Rounded Corners 12">
            <a:extLst>
              <a:ext uri="{FF2B5EF4-FFF2-40B4-BE49-F238E27FC236}">
                <a16:creationId xmlns:a16="http://schemas.microsoft.com/office/drawing/2014/main" id="{F0AD05AF-B245-A6BD-1E9B-73FDB10A4F74}"/>
              </a:ext>
            </a:extLst>
          </p:cNvPr>
          <p:cNvSpPr>
            <a:spLocks noGrp="1" noRot="1" noMove="1" noResize="1" noEditPoints="1" noAdjustHandles="1" noChangeArrowheads="1" noChangeShapeType="1"/>
          </p:cNvSpPr>
          <p:nvPr/>
        </p:nvSpPr>
        <p:spPr>
          <a:xfrm>
            <a:off x="5993942" y="2614988"/>
            <a:ext cx="2166395" cy="551007"/>
          </a:xfrm>
          <a:prstGeom prst="roundRect">
            <a:avLst/>
          </a:prstGeom>
          <a:solidFill>
            <a:srgbClr val="BCC901"/>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5" name="Rectangle: Rounded Corners 12">
            <a:extLst>
              <a:ext uri="{FF2B5EF4-FFF2-40B4-BE49-F238E27FC236}">
                <a16:creationId xmlns:a16="http://schemas.microsoft.com/office/drawing/2014/main" id="{8411D739-6E9E-D5BF-6B1A-B811BF60F3D8}"/>
              </a:ext>
            </a:extLst>
          </p:cNvPr>
          <p:cNvSpPr>
            <a:spLocks noGrp="1" noRot="1" noMove="1" noResize="1" noEditPoints="1" noAdjustHandles="1" noChangeArrowheads="1" noChangeShapeType="1"/>
          </p:cNvSpPr>
          <p:nvPr/>
        </p:nvSpPr>
        <p:spPr>
          <a:xfrm>
            <a:off x="5994027" y="3230650"/>
            <a:ext cx="2166395" cy="551007"/>
          </a:xfrm>
          <a:prstGeom prst="roundRect">
            <a:avLst/>
          </a:prstGeom>
          <a:solidFill>
            <a:srgbClr val="BCC9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6" name="Rectangle: Rounded Corners 12">
            <a:extLst>
              <a:ext uri="{FF2B5EF4-FFF2-40B4-BE49-F238E27FC236}">
                <a16:creationId xmlns:a16="http://schemas.microsoft.com/office/drawing/2014/main" id="{5F7AF6B4-C02A-3C41-462E-955F10F79958}"/>
              </a:ext>
            </a:extLst>
          </p:cNvPr>
          <p:cNvSpPr>
            <a:spLocks noGrp="1" noRot="1" noMove="1" noResize="1" noEditPoints="1" noAdjustHandles="1" noChangeArrowheads="1" noChangeShapeType="1"/>
          </p:cNvSpPr>
          <p:nvPr/>
        </p:nvSpPr>
        <p:spPr>
          <a:xfrm>
            <a:off x="5993943" y="3826796"/>
            <a:ext cx="2166395" cy="551007"/>
          </a:xfrm>
          <a:prstGeom prst="roundRect">
            <a:avLst/>
          </a:prstGeom>
          <a:solidFill>
            <a:srgbClr val="BCC9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47" name="Rectangle: Rounded Corners 12">
            <a:extLst>
              <a:ext uri="{FF2B5EF4-FFF2-40B4-BE49-F238E27FC236}">
                <a16:creationId xmlns:a16="http://schemas.microsoft.com/office/drawing/2014/main" id="{5210908E-27BF-6A86-14C2-F82E75A4A477}"/>
              </a:ext>
            </a:extLst>
          </p:cNvPr>
          <p:cNvSpPr>
            <a:spLocks noGrp="1" noRot="1" noMove="1" noResize="1" noEditPoints="1" noAdjustHandles="1" noChangeArrowheads="1" noChangeShapeType="1"/>
          </p:cNvSpPr>
          <p:nvPr/>
        </p:nvSpPr>
        <p:spPr>
          <a:xfrm>
            <a:off x="5993942" y="4423282"/>
            <a:ext cx="2166395" cy="551007"/>
          </a:xfrm>
          <a:prstGeom prst="roundRect">
            <a:avLst/>
          </a:prstGeom>
          <a:solidFill>
            <a:srgbClr val="BCC900"/>
          </a:solidFill>
          <a:ln>
            <a:noFill/>
          </a:ln>
        </p:spPr>
        <p:style>
          <a:lnRef idx="2">
            <a:schemeClr val="accent1">
              <a:shade val="15000"/>
            </a:schemeClr>
          </a:lnRef>
          <a:fillRef idx="1">
            <a:schemeClr val="accent1"/>
          </a:fillRef>
          <a:effectRef idx="0">
            <a:schemeClr val="accent1"/>
          </a:effectRef>
          <a:fontRef idx="minor">
            <a:schemeClr val="lt1"/>
          </a:fontRef>
        </p:style>
        <p:txBody>
          <a:bodyPr lIns="144000" rIns="144000" rtlCol="0" anchor="t" anchorCtr="0">
            <a:normAutofit/>
          </a:bodyPr>
          <a:lstStyle/>
          <a:p>
            <a:r>
              <a:rPr lang="en-US" sz="1000">
                <a:solidFill>
                  <a:schemeClr val="tx1"/>
                </a:solidFill>
              </a:rPr>
              <a:t>Click to type</a:t>
            </a:r>
          </a:p>
        </p:txBody>
      </p:sp>
      <p:sp>
        <p:nvSpPr>
          <p:cNvPr id="66" name="Oval 65">
            <a:extLst>
              <a:ext uri="{FF2B5EF4-FFF2-40B4-BE49-F238E27FC236}">
                <a16:creationId xmlns:a16="http://schemas.microsoft.com/office/drawing/2014/main" id="{54E53F12-DA6B-3014-A681-04E81652168F}"/>
              </a:ext>
            </a:extLst>
          </p:cNvPr>
          <p:cNvSpPr/>
          <p:nvPr/>
        </p:nvSpPr>
        <p:spPr>
          <a:xfrm>
            <a:off x="626225" y="1564121"/>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67" name="Oval 66">
            <a:extLst>
              <a:ext uri="{FF2B5EF4-FFF2-40B4-BE49-F238E27FC236}">
                <a16:creationId xmlns:a16="http://schemas.microsoft.com/office/drawing/2014/main" id="{1BAF3345-B219-EE20-2D29-1D4F4DAE1B67}"/>
              </a:ext>
            </a:extLst>
          </p:cNvPr>
          <p:cNvSpPr/>
          <p:nvPr/>
        </p:nvSpPr>
        <p:spPr>
          <a:xfrm>
            <a:off x="610141" y="2176992"/>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2</a:t>
            </a:r>
          </a:p>
        </p:txBody>
      </p:sp>
      <p:sp>
        <p:nvSpPr>
          <p:cNvPr id="68" name="Oval 67">
            <a:extLst>
              <a:ext uri="{FF2B5EF4-FFF2-40B4-BE49-F238E27FC236}">
                <a16:creationId xmlns:a16="http://schemas.microsoft.com/office/drawing/2014/main" id="{B23E6595-C6CF-09E9-D61C-CA8D9361F020}"/>
              </a:ext>
            </a:extLst>
          </p:cNvPr>
          <p:cNvSpPr/>
          <p:nvPr/>
        </p:nvSpPr>
        <p:spPr>
          <a:xfrm>
            <a:off x="621307" y="2751620"/>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3</a:t>
            </a:r>
          </a:p>
        </p:txBody>
      </p:sp>
      <p:sp>
        <p:nvSpPr>
          <p:cNvPr id="69" name="Oval 68">
            <a:extLst>
              <a:ext uri="{FF2B5EF4-FFF2-40B4-BE49-F238E27FC236}">
                <a16:creationId xmlns:a16="http://schemas.microsoft.com/office/drawing/2014/main" id="{EBC3211C-E07C-164C-7B8B-F45EDA774D9C}"/>
              </a:ext>
            </a:extLst>
          </p:cNvPr>
          <p:cNvSpPr/>
          <p:nvPr/>
        </p:nvSpPr>
        <p:spPr>
          <a:xfrm>
            <a:off x="632573" y="3395543"/>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4</a:t>
            </a:r>
          </a:p>
        </p:txBody>
      </p:sp>
      <p:sp>
        <p:nvSpPr>
          <p:cNvPr id="70" name="Oval 69">
            <a:extLst>
              <a:ext uri="{FF2B5EF4-FFF2-40B4-BE49-F238E27FC236}">
                <a16:creationId xmlns:a16="http://schemas.microsoft.com/office/drawing/2014/main" id="{8E5FE63F-399F-800E-26E2-A561AF8A710F}"/>
              </a:ext>
            </a:extLst>
          </p:cNvPr>
          <p:cNvSpPr/>
          <p:nvPr/>
        </p:nvSpPr>
        <p:spPr>
          <a:xfrm>
            <a:off x="618997" y="3977964"/>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5</a:t>
            </a:r>
          </a:p>
        </p:txBody>
      </p:sp>
      <p:sp>
        <p:nvSpPr>
          <p:cNvPr id="71" name="Oval 70">
            <a:extLst>
              <a:ext uri="{FF2B5EF4-FFF2-40B4-BE49-F238E27FC236}">
                <a16:creationId xmlns:a16="http://schemas.microsoft.com/office/drawing/2014/main" id="{72D29A92-8CB3-2428-AFAA-192C2D742EA7}"/>
              </a:ext>
            </a:extLst>
          </p:cNvPr>
          <p:cNvSpPr/>
          <p:nvPr/>
        </p:nvSpPr>
        <p:spPr>
          <a:xfrm>
            <a:off x="610141" y="4574110"/>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6</a:t>
            </a:r>
          </a:p>
        </p:txBody>
      </p:sp>
      <p:sp>
        <p:nvSpPr>
          <p:cNvPr id="84" name="Oval 83">
            <a:extLst>
              <a:ext uri="{FF2B5EF4-FFF2-40B4-BE49-F238E27FC236}">
                <a16:creationId xmlns:a16="http://schemas.microsoft.com/office/drawing/2014/main" id="{8DD4C2A0-AD1F-D957-E629-4C3D8AFDA4E8}"/>
              </a:ext>
            </a:extLst>
          </p:cNvPr>
          <p:cNvSpPr/>
          <p:nvPr/>
        </p:nvSpPr>
        <p:spPr>
          <a:xfrm>
            <a:off x="3280603" y="1574941"/>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85" name="Oval 84">
            <a:extLst>
              <a:ext uri="{FF2B5EF4-FFF2-40B4-BE49-F238E27FC236}">
                <a16:creationId xmlns:a16="http://schemas.microsoft.com/office/drawing/2014/main" id="{85D8C156-BE72-E4A3-9975-8C406CE32A43}"/>
              </a:ext>
            </a:extLst>
          </p:cNvPr>
          <p:cNvSpPr/>
          <p:nvPr/>
        </p:nvSpPr>
        <p:spPr>
          <a:xfrm>
            <a:off x="3264519" y="2187812"/>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2</a:t>
            </a:r>
          </a:p>
        </p:txBody>
      </p:sp>
      <p:sp>
        <p:nvSpPr>
          <p:cNvPr id="86" name="Oval 85">
            <a:extLst>
              <a:ext uri="{FF2B5EF4-FFF2-40B4-BE49-F238E27FC236}">
                <a16:creationId xmlns:a16="http://schemas.microsoft.com/office/drawing/2014/main" id="{9233A6AD-1728-1439-38A9-9E8C8AA0EE24}"/>
              </a:ext>
            </a:extLst>
          </p:cNvPr>
          <p:cNvSpPr/>
          <p:nvPr/>
        </p:nvSpPr>
        <p:spPr>
          <a:xfrm>
            <a:off x="3275685" y="2762440"/>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3</a:t>
            </a:r>
          </a:p>
        </p:txBody>
      </p:sp>
      <p:sp>
        <p:nvSpPr>
          <p:cNvPr id="87" name="Oval 86">
            <a:extLst>
              <a:ext uri="{FF2B5EF4-FFF2-40B4-BE49-F238E27FC236}">
                <a16:creationId xmlns:a16="http://schemas.microsoft.com/office/drawing/2014/main" id="{8807A3EB-86A4-26C7-63B0-2F20070B05A3}"/>
              </a:ext>
            </a:extLst>
          </p:cNvPr>
          <p:cNvSpPr/>
          <p:nvPr/>
        </p:nvSpPr>
        <p:spPr>
          <a:xfrm>
            <a:off x="3286951" y="3406363"/>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4</a:t>
            </a:r>
          </a:p>
        </p:txBody>
      </p:sp>
      <p:sp>
        <p:nvSpPr>
          <p:cNvPr id="88" name="Oval 87">
            <a:extLst>
              <a:ext uri="{FF2B5EF4-FFF2-40B4-BE49-F238E27FC236}">
                <a16:creationId xmlns:a16="http://schemas.microsoft.com/office/drawing/2014/main" id="{35EEA05E-5347-E876-8E69-41B9F73FDFDE}"/>
              </a:ext>
            </a:extLst>
          </p:cNvPr>
          <p:cNvSpPr/>
          <p:nvPr/>
        </p:nvSpPr>
        <p:spPr>
          <a:xfrm>
            <a:off x="3273375" y="3988784"/>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5</a:t>
            </a:r>
          </a:p>
        </p:txBody>
      </p:sp>
      <p:sp>
        <p:nvSpPr>
          <p:cNvPr id="89" name="Oval 88">
            <a:extLst>
              <a:ext uri="{FF2B5EF4-FFF2-40B4-BE49-F238E27FC236}">
                <a16:creationId xmlns:a16="http://schemas.microsoft.com/office/drawing/2014/main" id="{4DCE8BC0-10D9-7054-A8ED-B6B9A122DD91}"/>
              </a:ext>
            </a:extLst>
          </p:cNvPr>
          <p:cNvSpPr/>
          <p:nvPr/>
        </p:nvSpPr>
        <p:spPr>
          <a:xfrm>
            <a:off x="3264519" y="4584930"/>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6</a:t>
            </a:r>
          </a:p>
        </p:txBody>
      </p:sp>
      <p:sp>
        <p:nvSpPr>
          <p:cNvPr id="90" name="Oval 89">
            <a:extLst>
              <a:ext uri="{FF2B5EF4-FFF2-40B4-BE49-F238E27FC236}">
                <a16:creationId xmlns:a16="http://schemas.microsoft.com/office/drawing/2014/main" id="{89FEBF14-8F8B-FEF6-B19F-7BB326BF38C6}"/>
              </a:ext>
            </a:extLst>
          </p:cNvPr>
          <p:cNvSpPr/>
          <p:nvPr/>
        </p:nvSpPr>
        <p:spPr>
          <a:xfrm>
            <a:off x="5877476" y="1579266"/>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1</a:t>
            </a:r>
          </a:p>
        </p:txBody>
      </p:sp>
      <p:sp>
        <p:nvSpPr>
          <p:cNvPr id="91" name="Oval 90">
            <a:extLst>
              <a:ext uri="{FF2B5EF4-FFF2-40B4-BE49-F238E27FC236}">
                <a16:creationId xmlns:a16="http://schemas.microsoft.com/office/drawing/2014/main" id="{2B1EB0D8-A6F0-D90E-CE57-E55156AECA16}"/>
              </a:ext>
            </a:extLst>
          </p:cNvPr>
          <p:cNvSpPr/>
          <p:nvPr/>
        </p:nvSpPr>
        <p:spPr>
          <a:xfrm>
            <a:off x="5861392" y="2192137"/>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2</a:t>
            </a:r>
          </a:p>
        </p:txBody>
      </p:sp>
      <p:sp>
        <p:nvSpPr>
          <p:cNvPr id="92" name="Oval 91">
            <a:extLst>
              <a:ext uri="{FF2B5EF4-FFF2-40B4-BE49-F238E27FC236}">
                <a16:creationId xmlns:a16="http://schemas.microsoft.com/office/drawing/2014/main" id="{386E267B-48D3-931A-8159-C64256AC4496}"/>
              </a:ext>
            </a:extLst>
          </p:cNvPr>
          <p:cNvSpPr/>
          <p:nvPr/>
        </p:nvSpPr>
        <p:spPr>
          <a:xfrm>
            <a:off x="5872558" y="2766765"/>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3</a:t>
            </a:r>
          </a:p>
        </p:txBody>
      </p:sp>
      <p:sp>
        <p:nvSpPr>
          <p:cNvPr id="93" name="Oval 92">
            <a:extLst>
              <a:ext uri="{FF2B5EF4-FFF2-40B4-BE49-F238E27FC236}">
                <a16:creationId xmlns:a16="http://schemas.microsoft.com/office/drawing/2014/main" id="{E7006969-8C40-E663-05EF-1C73BD153264}"/>
              </a:ext>
            </a:extLst>
          </p:cNvPr>
          <p:cNvSpPr/>
          <p:nvPr/>
        </p:nvSpPr>
        <p:spPr>
          <a:xfrm>
            <a:off x="5883824" y="3410688"/>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4</a:t>
            </a:r>
          </a:p>
        </p:txBody>
      </p:sp>
      <p:sp>
        <p:nvSpPr>
          <p:cNvPr id="94" name="Oval 93">
            <a:extLst>
              <a:ext uri="{FF2B5EF4-FFF2-40B4-BE49-F238E27FC236}">
                <a16:creationId xmlns:a16="http://schemas.microsoft.com/office/drawing/2014/main" id="{B4983206-C95B-4287-45EF-98BA1912AFFF}"/>
              </a:ext>
            </a:extLst>
          </p:cNvPr>
          <p:cNvSpPr/>
          <p:nvPr/>
        </p:nvSpPr>
        <p:spPr>
          <a:xfrm>
            <a:off x="5870248" y="3993109"/>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5</a:t>
            </a:r>
          </a:p>
        </p:txBody>
      </p:sp>
      <p:sp>
        <p:nvSpPr>
          <p:cNvPr id="95" name="Oval 94">
            <a:extLst>
              <a:ext uri="{FF2B5EF4-FFF2-40B4-BE49-F238E27FC236}">
                <a16:creationId xmlns:a16="http://schemas.microsoft.com/office/drawing/2014/main" id="{2C7617A8-6B93-C7E5-D501-6BF9271F8F8E}"/>
              </a:ext>
            </a:extLst>
          </p:cNvPr>
          <p:cNvSpPr/>
          <p:nvPr/>
        </p:nvSpPr>
        <p:spPr>
          <a:xfrm>
            <a:off x="5861392" y="4589255"/>
            <a:ext cx="259556" cy="251044"/>
          </a:xfrm>
          <a:prstGeom prst="ellipse">
            <a:avLst/>
          </a:prstGeom>
          <a:solidFill>
            <a:schemeClr val="bg2">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a:t>6</a:t>
            </a:r>
          </a:p>
        </p:txBody>
      </p:sp>
      <p:pic>
        <p:nvPicPr>
          <p:cNvPr id="97" name="Picture 96">
            <a:extLst>
              <a:ext uri="{FF2B5EF4-FFF2-40B4-BE49-F238E27FC236}">
                <a16:creationId xmlns:a16="http://schemas.microsoft.com/office/drawing/2014/main" id="{2416564C-FD71-38B3-80D7-586871DC0F21}"/>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17" name="Content Placeholder 2">
            <a:extLst>
              <a:ext uri="{FF2B5EF4-FFF2-40B4-BE49-F238E27FC236}">
                <a16:creationId xmlns:a16="http://schemas.microsoft.com/office/drawing/2014/main" id="{85D80C1B-0F82-D051-BAFB-61CB9F99BEDD}"/>
              </a:ext>
            </a:extLst>
          </p:cNvPr>
          <p:cNvSpPr txBox="1">
            <a:spLocks/>
          </p:cNvSpPr>
          <p:nvPr/>
        </p:nvSpPr>
        <p:spPr>
          <a:xfrm>
            <a:off x="59306" y="109752"/>
            <a:ext cx="4979621" cy="398834"/>
          </a:xfrm>
          <a:prstGeom prst="rect">
            <a:avLst/>
          </a:prstGeom>
        </p:spPr>
        <p:txBody>
          <a:bodyPr vert="horz" lIns="91440" tIns="45720" rIns="91440" bIns="45720" rtlCol="0" anchor="t">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Arial" panose="020B0604020202020204" pitchFamily="34" charset="0"/>
              <a:buNone/>
            </a:pPr>
            <a:r>
              <a:rPr lang="en-US" sz="2000" b="1"/>
              <a:t>School Improvement Priorities - Medium</a:t>
            </a:r>
          </a:p>
        </p:txBody>
      </p:sp>
    </p:spTree>
    <p:extLst>
      <p:ext uri="{BB962C8B-B14F-4D97-AF65-F5344CB8AC3E}">
        <p14:creationId xmlns:p14="http://schemas.microsoft.com/office/powerpoint/2010/main" val="7878890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2DF5C-F2FE-186E-CCEC-56943DA00B1D}"/>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8E691FEA-F126-4EA8-6AC8-7AA1023A6E24}"/>
              </a:ext>
            </a:extLst>
          </p:cNvPr>
          <p:cNvSpPr txBox="1">
            <a:spLocks noGrp="1"/>
          </p:cNvSpPr>
          <p:nvPr>
            <p:ph type="title" idx="4294967295"/>
          </p:nvPr>
        </p:nvSpPr>
        <p:spPr>
          <a:xfrm>
            <a:off x="109329" y="73755"/>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Clarify Canvas </a:t>
            </a:r>
            <a:r>
              <a:rPr kumimoji="0" lang="en-GB" sz="1600" b="0"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 </a:t>
            </a: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Pillar x, Short x </a:t>
            </a:r>
          </a:p>
        </p:txBody>
      </p:sp>
      <p:sp>
        <p:nvSpPr>
          <p:cNvPr id="13" name="TextBox 12">
            <a:extLst>
              <a:ext uri="{FF2B5EF4-FFF2-40B4-BE49-F238E27FC236}">
                <a16:creationId xmlns:a16="http://schemas.microsoft.com/office/drawing/2014/main" id="{946454FB-6ACC-0C99-90C0-7926FFB254E0}"/>
              </a:ext>
            </a:extLst>
          </p:cNvPr>
          <p:cNvSpPr txBox="1">
            <a:spLocks noGrp="1" noRot="1" noMove="1" noResize="1" noEditPoints="1" noAdjustHandles="1" noChangeArrowheads="1" noChangeShapeType="1"/>
          </p:cNvSpPr>
          <p:nvPr/>
        </p:nvSpPr>
        <p:spPr>
          <a:xfrm>
            <a:off x="248576" y="872647"/>
            <a:ext cx="3603382" cy="119595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Q1 – What impact do we want to have?</a:t>
            </a:r>
          </a:p>
          <a:p>
            <a:endParaRPr lang="en-US" sz="800"/>
          </a:p>
          <a:p>
            <a:endParaRPr lang="en-US" sz="800"/>
          </a:p>
        </p:txBody>
      </p:sp>
      <p:sp>
        <p:nvSpPr>
          <p:cNvPr id="17" name="TextBox 16">
            <a:extLst>
              <a:ext uri="{FF2B5EF4-FFF2-40B4-BE49-F238E27FC236}">
                <a16:creationId xmlns:a16="http://schemas.microsoft.com/office/drawing/2014/main" id="{39502959-2A17-D037-895F-CDECD4578ED1}"/>
              </a:ext>
            </a:extLst>
          </p:cNvPr>
          <p:cNvSpPr txBox="1">
            <a:spLocks noGrp="1" noRot="1" noMove="1" noResize="1" noEditPoints="1" noAdjustHandles="1" noChangeArrowheads="1" noChangeShapeType="1"/>
          </p:cNvSpPr>
          <p:nvPr/>
        </p:nvSpPr>
        <p:spPr>
          <a:xfrm>
            <a:off x="248576" y="2322550"/>
            <a:ext cx="3603382" cy="256981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r>
              <a:rPr lang="en-US" sz="800" b="1"/>
              <a:t>Q2 -  What problems are we trying to solve?</a:t>
            </a:r>
          </a:p>
          <a:p>
            <a:r>
              <a:rPr lang="en-US" sz="800" i="1"/>
              <a:t>Include evidence supporting our understanding of the problems</a:t>
            </a:r>
          </a:p>
          <a:p>
            <a:endParaRPr lang="en-US" sz="800"/>
          </a:p>
          <a:p>
            <a:endParaRPr lang="en-US" sz="800"/>
          </a:p>
        </p:txBody>
      </p:sp>
      <p:sp>
        <p:nvSpPr>
          <p:cNvPr id="18" name="TextBox 17">
            <a:extLst>
              <a:ext uri="{FF2B5EF4-FFF2-40B4-BE49-F238E27FC236}">
                <a16:creationId xmlns:a16="http://schemas.microsoft.com/office/drawing/2014/main" id="{D44521E1-C8B6-32F7-9FBE-2AE20948F5E8}"/>
              </a:ext>
            </a:extLst>
          </p:cNvPr>
          <p:cNvSpPr txBox="1">
            <a:spLocks noGrp="1" noRot="1" noMove="1" noResize="1" noEditPoints="1" noAdjustHandles="1" noChangeArrowheads="1" noChangeShapeType="1"/>
          </p:cNvSpPr>
          <p:nvPr/>
        </p:nvSpPr>
        <p:spPr>
          <a:xfrm>
            <a:off x="4126685" y="860874"/>
            <a:ext cx="4768362" cy="2059184"/>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4768362"/>
                      <a:gd name="connsiteY0" fmla="*/ 0 h 2059184"/>
                      <a:gd name="connsiteX1" fmla="*/ 633511 w 4768362"/>
                      <a:gd name="connsiteY1" fmla="*/ 0 h 2059184"/>
                      <a:gd name="connsiteX2" fmla="*/ 1171655 w 4768362"/>
                      <a:gd name="connsiteY2" fmla="*/ 0 h 2059184"/>
                      <a:gd name="connsiteX3" fmla="*/ 1948216 w 4768362"/>
                      <a:gd name="connsiteY3" fmla="*/ 0 h 2059184"/>
                      <a:gd name="connsiteX4" fmla="*/ 2581727 w 4768362"/>
                      <a:gd name="connsiteY4" fmla="*/ 0 h 2059184"/>
                      <a:gd name="connsiteX5" fmla="*/ 3215238 w 4768362"/>
                      <a:gd name="connsiteY5" fmla="*/ 0 h 2059184"/>
                      <a:gd name="connsiteX6" fmla="*/ 3991800 w 4768362"/>
                      <a:gd name="connsiteY6" fmla="*/ 0 h 2059184"/>
                      <a:gd name="connsiteX7" fmla="*/ 4768362 w 4768362"/>
                      <a:gd name="connsiteY7" fmla="*/ 0 h 2059184"/>
                      <a:gd name="connsiteX8" fmla="*/ 4768362 w 4768362"/>
                      <a:gd name="connsiteY8" fmla="*/ 727578 h 2059184"/>
                      <a:gd name="connsiteX9" fmla="*/ 4768362 w 4768362"/>
                      <a:gd name="connsiteY9" fmla="*/ 1372789 h 2059184"/>
                      <a:gd name="connsiteX10" fmla="*/ 4768362 w 4768362"/>
                      <a:gd name="connsiteY10" fmla="*/ 2059184 h 2059184"/>
                      <a:gd name="connsiteX11" fmla="*/ 4087167 w 4768362"/>
                      <a:gd name="connsiteY11" fmla="*/ 2059184 h 2059184"/>
                      <a:gd name="connsiteX12" fmla="*/ 3453656 w 4768362"/>
                      <a:gd name="connsiteY12" fmla="*/ 2059184 h 2059184"/>
                      <a:gd name="connsiteX13" fmla="*/ 2677095 w 4768362"/>
                      <a:gd name="connsiteY13" fmla="*/ 2059184 h 2059184"/>
                      <a:gd name="connsiteX14" fmla="*/ 1900533 w 4768362"/>
                      <a:gd name="connsiteY14" fmla="*/ 2059184 h 2059184"/>
                      <a:gd name="connsiteX15" fmla="*/ 1314706 w 4768362"/>
                      <a:gd name="connsiteY15" fmla="*/ 2059184 h 2059184"/>
                      <a:gd name="connsiteX16" fmla="*/ 633511 w 4768362"/>
                      <a:gd name="connsiteY16" fmla="*/ 2059184 h 2059184"/>
                      <a:gd name="connsiteX17" fmla="*/ 0 w 4768362"/>
                      <a:gd name="connsiteY17" fmla="*/ 2059184 h 2059184"/>
                      <a:gd name="connsiteX18" fmla="*/ 0 w 4768362"/>
                      <a:gd name="connsiteY18" fmla="*/ 1372789 h 2059184"/>
                      <a:gd name="connsiteX19" fmla="*/ 0 w 4768362"/>
                      <a:gd name="connsiteY19" fmla="*/ 727578 h 2059184"/>
                      <a:gd name="connsiteX20" fmla="*/ 0 w 4768362"/>
                      <a:gd name="connsiteY20" fmla="*/ 0 h 2059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768362" h="2059184" extrusionOk="0">
                        <a:moveTo>
                          <a:pt x="0" y="0"/>
                        </a:moveTo>
                        <a:cubicBezTo>
                          <a:pt x="168868" y="-30567"/>
                          <a:pt x="350403" y="13926"/>
                          <a:pt x="633511" y="0"/>
                        </a:cubicBezTo>
                        <a:cubicBezTo>
                          <a:pt x="916619" y="-13926"/>
                          <a:pt x="973417" y="6727"/>
                          <a:pt x="1171655" y="0"/>
                        </a:cubicBezTo>
                        <a:cubicBezTo>
                          <a:pt x="1369893" y="-6727"/>
                          <a:pt x="1667035" y="29869"/>
                          <a:pt x="1948216" y="0"/>
                        </a:cubicBezTo>
                        <a:cubicBezTo>
                          <a:pt x="2229397" y="-29869"/>
                          <a:pt x="2277790" y="15153"/>
                          <a:pt x="2581727" y="0"/>
                        </a:cubicBezTo>
                        <a:cubicBezTo>
                          <a:pt x="2885664" y="-15153"/>
                          <a:pt x="2924194" y="18751"/>
                          <a:pt x="3215238" y="0"/>
                        </a:cubicBezTo>
                        <a:cubicBezTo>
                          <a:pt x="3506282" y="-18751"/>
                          <a:pt x="3712621" y="32935"/>
                          <a:pt x="3991800" y="0"/>
                        </a:cubicBezTo>
                        <a:cubicBezTo>
                          <a:pt x="4270979" y="-32935"/>
                          <a:pt x="4536800" y="23984"/>
                          <a:pt x="4768362" y="0"/>
                        </a:cubicBezTo>
                        <a:cubicBezTo>
                          <a:pt x="4778504" y="228001"/>
                          <a:pt x="4792978" y="529989"/>
                          <a:pt x="4768362" y="727578"/>
                        </a:cubicBezTo>
                        <a:cubicBezTo>
                          <a:pt x="4743746" y="925167"/>
                          <a:pt x="4777058" y="1144904"/>
                          <a:pt x="4768362" y="1372789"/>
                        </a:cubicBezTo>
                        <a:cubicBezTo>
                          <a:pt x="4759666" y="1600674"/>
                          <a:pt x="4787690" y="1863437"/>
                          <a:pt x="4768362" y="2059184"/>
                        </a:cubicBezTo>
                        <a:cubicBezTo>
                          <a:pt x="4435486" y="2068999"/>
                          <a:pt x="4370312" y="2091137"/>
                          <a:pt x="4087167" y="2059184"/>
                        </a:cubicBezTo>
                        <a:cubicBezTo>
                          <a:pt x="3804023" y="2027231"/>
                          <a:pt x="3755116" y="2063345"/>
                          <a:pt x="3453656" y="2059184"/>
                        </a:cubicBezTo>
                        <a:cubicBezTo>
                          <a:pt x="3152196" y="2055023"/>
                          <a:pt x="2909791" y="2074457"/>
                          <a:pt x="2677095" y="2059184"/>
                        </a:cubicBezTo>
                        <a:cubicBezTo>
                          <a:pt x="2444399" y="2043911"/>
                          <a:pt x="2236758" y="2095080"/>
                          <a:pt x="1900533" y="2059184"/>
                        </a:cubicBezTo>
                        <a:cubicBezTo>
                          <a:pt x="1564308" y="2023288"/>
                          <a:pt x="1488266" y="2033249"/>
                          <a:pt x="1314706" y="2059184"/>
                        </a:cubicBezTo>
                        <a:cubicBezTo>
                          <a:pt x="1141146" y="2085119"/>
                          <a:pt x="807324" y="2043331"/>
                          <a:pt x="633511" y="2059184"/>
                        </a:cubicBezTo>
                        <a:cubicBezTo>
                          <a:pt x="459698" y="2075037"/>
                          <a:pt x="316273" y="2088771"/>
                          <a:pt x="0" y="2059184"/>
                        </a:cubicBezTo>
                        <a:cubicBezTo>
                          <a:pt x="-29997" y="1818561"/>
                          <a:pt x="24022" y="1583631"/>
                          <a:pt x="0" y="1372789"/>
                        </a:cubicBezTo>
                        <a:cubicBezTo>
                          <a:pt x="-24022" y="1161947"/>
                          <a:pt x="-17471" y="899602"/>
                          <a:pt x="0" y="727578"/>
                        </a:cubicBezTo>
                        <a:cubicBezTo>
                          <a:pt x="17471" y="555554"/>
                          <a:pt x="-11527" y="247820"/>
                          <a:pt x="0" y="0"/>
                        </a:cubicBezTo>
                        <a:close/>
                      </a:path>
                    </a:pathLst>
                  </a:custGeom>
                  <ask:type>
                    <ask:lineSketchNone/>
                  </ask:type>
                </ask:lineSketchStyleProps>
              </a:ext>
            </a:extLst>
          </a:ln>
        </p:spPr>
        <p:txBody>
          <a:bodyPr wrap="square" rtlCol="0">
            <a:normAutofit/>
          </a:bodyPr>
          <a:lstStyle/>
          <a:p>
            <a:r>
              <a:rPr lang="en-US" sz="800" b="1"/>
              <a:t>Q3 – What change/s could we make that would result in an improvement?</a:t>
            </a:r>
          </a:p>
          <a:p>
            <a:r>
              <a:rPr lang="en-US" sz="800" i="1"/>
              <a:t>Include research evidence base supporting this approach</a:t>
            </a:r>
          </a:p>
          <a:p>
            <a:endParaRPr lang="en-US" sz="800" i="1"/>
          </a:p>
          <a:p>
            <a:endParaRPr lang="en-US" sz="800"/>
          </a:p>
        </p:txBody>
      </p:sp>
      <p:sp>
        <p:nvSpPr>
          <p:cNvPr id="19" name="TextBox 18">
            <a:extLst>
              <a:ext uri="{FF2B5EF4-FFF2-40B4-BE49-F238E27FC236}">
                <a16:creationId xmlns:a16="http://schemas.microsoft.com/office/drawing/2014/main" id="{E5E044AB-208F-EC98-7754-DA55F75D4B6F}"/>
              </a:ext>
            </a:extLst>
          </p:cNvPr>
          <p:cNvSpPr txBox="1">
            <a:spLocks noGrp="1" noRot="1" noMove="1" noResize="1" noEditPoints="1" noAdjustHandles="1" noChangeArrowheads="1" noChangeShapeType="1"/>
          </p:cNvSpPr>
          <p:nvPr/>
        </p:nvSpPr>
        <p:spPr>
          <a:xfrm>
            <a:off x="4126685" y="3210560"/>
            <a:ext cx="4768361" cy="1681800"/>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lIns="91440" tIns="45720" rIns="91440" bIns="45720" rtlCol="0" anchor="t">
            <a:normAutofit/>
          </a:bodyPr>
          <a:lstStyle/>
          <a:p>
            <a:r>
              <a:rPr lang="en-US" sz="800" b="1"/>
              <a:t>Q4 – How would we judge whether or not we have been successful?</a:t>
            </a:r>
          </a:p>
          <a:p>
            <a:endParaRPr lang="en-US" sz="800"/>
          </a:p>
          <a:p>
            <a:endParaRPr lang="en-US" sz="800"/>
          </a:p>
        </p:txBody>
      </p:sp>
      <p:pic>
        <p:nvPicPr>
          <p:cNvPr id="6" name="Picture 5">
            <a:extLst>
              <a:ext uri="{FF2B5EF4-FFF2-40B4-BE49-F238E27FC236}">
                <a16:creationId xmlns:a16="http://schemas.microsoft.com/office/drawing/2014/main" id="{DA252D33-14B4-C2E6-1CDB-AEDC652E7879}"/>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2" name="TextBox 1">
            <a:extLst>
              <a:ext uri="{FF2B5EF4-FFF2-40B4-BE49-F238E27FC236}">
                <a16:creationId xmlns:a16="http://schemas.microsoft.com/office/drawing/2014/main" id="{751BF5F9-8BDA-0C9F-0533-BCE994411610}"/>
              </a:ext>
            </a:extLst>
          </p:cNvPr>
          <p:cNvSpPr txBox="1"/>
          <p:nvPr/>
        </p:nvSpPr>
        <p:spPr>
          <a:xfrm>
            <a:off x="144215" y="618694"/>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Impact</a:t>
            </a:r>
          </a:p>
        </p:txBody>
      </p:sp>
      <p:sp>
        <p:nvSpPr>
          <p:cNvPr id="4" name="TextBox 3">
            <a:extLst>
              <a:ext uri="{FF2B5EF4-FFF2-40B4-BE49-F238E27FC236}">
                <a16:creationId xmlns:a16="http://schemas.microsoft.com/office/drawing/2014/main" id="{1A4D596C-0A00-D254-81F6-B273EBC758A6}"/>
              </a:ext>
            </a:extLst>
          </p:cNvPr>
          <p:cNvSpPr txBox="1"/>
          <p:nvPr/>
        </p:nvSpPr>
        <p:spPr>
          <a:xfrm>
            <a:off x="4033921" y="596209"/>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Change</a:t>
            </a:r>
          </a:p>
        </p:txBody>
      </p:sp>
      <p:sp>
        <p:nvSpPr>
          <p:cNvPr id="10" name="TextBox 9">
            <a:extLst>
              <a:ext uri="{FF2B5EF4-FFF2-40B4-BE49-F238E27FC236}">
                <a16:creationId xmlns:a16="http://schemas.microsoft.com/office/drawing/2014/main" id="{4AD37300-AE3D-4B79-BFC3-F60EC5641BD7}"/>
              </a:ext>
            </a:extLst>
          </p:cNvPr>
          <p:cNvSpPr txBox="1"/>
          <p:nvPr/>
        </p:nvSpPr>
        <p:spPr>
          <a:xfrm>
            <a:off x="144215" y="206141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Problem</a:t>
            </a:r>
          </a:p>
        </p:txBody>
      </p:sp>
      <p:sp>
        <p:nvSpPr>
          <p:cNvPr id="14" name="TextBox 13">
            <a:extLst>
              <a:ext uri="{FF2B5EF4-FFF2-40B4-BE49-F238E27FC236}">
                <a16:creationId xmlns:a16="http://schemas.microsoft.com/office/drawing/2014/main" id="{A3B7C3CE-7C54-1803-20D5-6C63502487AE}"/>
              </a:ext>
            </a:extLst>
          </p:cNvPr>
          <p:cNvSpPr txBox="1"/>
          <p:nvPr/>
        </p:nvSpPr>
        <p:spPr>
          <a:xfrm>
            <a:off x="4033921" y="2955135"/>
            <a:ext cx="1144988" cy="338554"/>
          </a:xfrm>
          <a:prstGeom prst="rect">
            <a:avLst/>
          </a:prstGeom>
          <a:noFill/>
        </p:spPr>
        <p:txBody>
          <a:bodyPr wrap="square" lIns="91440" tIns="45720" rIns="91440" bIns="45720" rtlCol="0" anchor="t">
            <a:spAutoFit/>
          </a:bodyPr>
          <a:lstStyle/>
          <a:p>
            <a:pPr algn="l"/>
            <a:r>
              <a:rPr lang="en-US" sz="1600" b="1">
                <a:solidFill>
                  <a:schemeClr val="tx1">
                    <a:lumMod val="85000"/>
                    <a:lumOff val="15000"/>
                  </a:schemeClr>
                </a:solidFill>
                <a:latin typeface="Abadi"/>
              </a:rPr>
              <a:t>Evidence</a:t>
            </a:r>
          </a:p>
        </p:txBody>
      </p:sp>
    </p:spTree>
    <p:extLst>
      <p:ext uri="{BB962C8B-B14F-4D97-AF65-F5344CB8AC3E}">
        <p14:creationId xmlns:p14="http://schemas.microsoft.com/office/powerpoint/2010/main" val="7160217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4FA83-C07A-6FE4-4DD7-55ED9CFB9BE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7C649D4B-9399-20BD-3F2F-0A3DDEB80CE4}"/>
              </a:ext>
            </a:extLst>
          </p:cNvPr>
          <p:cNvSpPr txBox="1">
            <a:spLocks noGrp="1"/>
          </p:cNvSpPr>
          <p:nvPr>
            <p:ph type="title" idx="4294967295"/>
          </p:nvPr>
        </p:nvSpPr>
        <p:spPr>
          <a:xfrm>
            <a:off x="109329" y="69574"/>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Rapid Action Plan </a:t>
            </a:r>
            <a:r>
              <a:rPr kumimoji="0" lang="en-GB"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 Pillar x, Short x</a:t>
            </a:r>
            <a:endParaRPr kumimoji="0" lang="en-US"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endParaRPr>
          </a:p>
        </p:txBody>
      </p:sp>
      <p:pic>
        <p:nvPicPr>
          <p:cNvPr id="4" name="Picture 3">
            <a:extLst>
              <a:ext uri="{FF2B5EF4-FFF2-40B4-BE49-F238E27FC236}">
                <a16:creationId xmlns:a16="http://schemas.microsoft.com/office/drawing/2014/main" id="{EDE9743C-C615-4A63-A531-D787DFAE7474}"/>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6" name="TextBox 5">
            <a:extLst>
              <a:ext uri="{FF2B5EF4-FFF2-40B4-BE49-F238E27FC236}">
                <a16:creationId xmlns:a16="http://schemas.microsoft.com/office/drawing/2014/main" id="{381AF399-C1C6-BC8E-99F8-A58B20E253F8}"/>
              </a:ext>
            </a:extLst>
          </p:cNvPr>
          <p:cNvSpPr txBox="1">
            <a:spLocks noGrp="1" noRot="1" noMove="1" noResize="1" noEditPoints="1" noAdjustHandles="1" noChangeArrowheads="1" noChangeShapeType="1"/>
          </p:cNvSpPr>
          <p:nvPr/>
        </p:nvSpPr>
        <p:spPr>
          <a:xfrm>
            <a:off x="188843" y="1630242"/>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16" name="TextBox 15">
            <a:extLst>
              <a:ext uri="{FF2B5EF4-FFF2-40B4-BE49-F238E27FC236}">
                <a16:creationId xmlns:a16="http://schemas.microsoft.com/office/drawing/2014/main" id="{1BE738D2-2415-305F-80DE-F24FCCFB7CD7}"/>
              </a:ext>
            </a:extLst>
          </p:cNvPr>
          <p:cNvSpPr txBox="1">
            <a:spLocks noGrp="1" noRot="1" noMove="1" noResize="1" noEditPoints="1" noAdjustHandles="1" noChangeArrowheads="1" noChangeShapeType="1"/>
          </p:cNvSpPr>
          <p:nvPr/>
        </p:nvSpPr>
        <p:spPr>
          <a:xfrm>
            <a:off x="188843" y="2760653"/>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20" name="TextBox 19">
            <a:extLst>
              <a:ext uri="{FF2B5EF4-FFF2-40B4-BE49-F238E27FC236}">
                <a16:creationId xmlns:a16="http://schemas.microsoft.com/office/drawing/2014/main" id="{A53584B1-0620-5DAE-3B60-3888609B0AAC}"/>
              </a:ext>
            </a:extLst>
          </p:cNvPr>
          <p:cNvSpPr txBox="1">
            <a:spLocks noGrp="1" noRot="1" noMove="1" noResize="1" noEditPoints="1" noAdjustHandles="1" noChangeArrowheads="1" noChangeShapeType="1"/>
          </p:cNvSpPr>
          <p:nvPr/>
        </p:nvSpPr>
        <p:spPr>
          <a:xfrm>
            <a:off x="188842" y="3891064"/>
            <a:ext cx="2326632"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22" name="TextBox 21">
            <a:extLst>
              <a:ext uri="{FF2B5EF4-FFF2-40B4-BE49-F238E27FC236}">
                <a16:creationId xmlns:a16="http://schemas.microsoft.com/office/drawing/2014/main" id="{37D48A6F-F082-C0F9-E931-8EB344C9C12B}"/>
              </a:ext>
            </a:extLst>
          </p:cNvPr>
          <p:cNvSpPr txBox="1">
            <a:spLocks noGrp="1" noRot="1" noMove="1" noResize="1" noEditPoints="1" noAdjustHandles="1" noChangeArrowheads="1" noChangeShapeType="1"/>
          </p:cNvSpPr>
          <p:nvPr/>
        </p:nvSpPr>
        <p:spPr>
          <a:xfrm>
            <a:off x="2625320" y="2760653"/>
            <a:ext cx="1517705"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23" name="TextBox 22">
            <a:extLst>
              <a:ext uri="{FF2B5EF4-FFF2-40B4-BE49-F238E27FC236}">
                <a16:creationId xmlns:a16="http://schemas.microsoft.com/office/drawing/2014/main" id="{D102C108-8FB5-66C1-C209-F241D69B394C}"/>
              </a:ext>
            </a:extLst>
          </p:cNvPr>
          <p:cNvSpPr txBox="1">
            <a:spLocks noGrp="1" noRot="1" noMove="1" noResize="1" noEditPoints="1" noAdjustHandles="1" noChangeArrowheads="1" noChangeShapeType="1"/>
          </p:cNvSpPr>
          <p:nvPr/>
        </p:nvSpPr>
        <p:spPr>
          <a:xfrm>
            <a:off x="2625320" y="3891064"/>
            <a:ext cx="1517706"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60" name="TextBox 59">
            <a:extLst>
              <a:ext uri="{FF2B5EF4-FFF2-40B4-BE49-F238E27FC236}">
                <a16:creationId xmlns:a16="http://schemas.microsoft.com/office/drawing/2014/main" id="{00C5F995-281F-D163-1B6E-C163EFDAC22C}"/>
              </a:ext>
            </a:extLst>
          </p:cNvPr>
          <p:cNvSpPr txBox="1">
            <a:spLocks noGrp="1" noRot="1" noMove="1" noResize="1" noEditPoints="1" noAdjustHandles="1" noChangeArrowheads="1" noChangeShapeType="1"/>
          </p:cNvSpPr>
          <p:nvPr/>
        </p:nvSpPr>
        <p:spPr>
          <a:xfrm>
            <a:off x="189260" y="862565"/>
            <a:ext cx="2326632" cy="694566"/>
          </a:xfrm>
          <a:prstGeom prst="rect">
            <a:avLst/>
          </a:prstGeom>
          <a:solidFill>
            <a:schemeClr val="bg1"/>
          </a:solid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algn="ctr"/>
            <a:r>
              <a:rPr lang="en-US" sz="1200" b="1">
                <a:latin typeface="Abadi" panose="020B0604020104020204" pitchFamily="34" charset="0"/>
              </a:rPr>
              <a:t>Q1. Deliverables</a:t>
            </a:r>
          </a:p>
          <a:p>
            <a:pPr algn="ctr"/>
            <a:r>
              <a:rPr lang="en-US" sz="800"/>
              <a:t>What are the next most important deliverables?</a:t>
            </a:r>
          </a:p>
        </p:txBody>
      </p:sp>
      <p:sp>
        <p:nvSpPr>
          <p:cNvPr id="61" name="TextBox 60">
            <a:extLst>
              <a:ext uri="{FF2B5EF4-FFF2-40B4-BE49-F238E27FC236}">
                <a16:creationId xmlns:a16="http://schemas.microsoft.com/office/drawing/2014/main" id="{37CA7F97-045C-A4C7-D87E-AB33BF116380}"/>
              </a:ext>
            </a:extLst>
          </p:cNvPr>
          <p:cNvSpPr txBox="1">
            <a:spLocks noGrp="1" noRot="1" noMove="1" noResize="1" noEditPoints="1" noAdjustHandles="1" noChangeArrowheads="1" noChangeShapeType="1"/>
          </p:cNvSpPr>
          <p:nvPr/>
        </p:nvSpPr>
        <p:spPr>
          <a:xfrm>
            <a:off x="2625319" y="862565"/>
            <a:ext cx="1517705"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algn="ctr"/>
            <a:r>
              <a:rPr lang="en-US" sz="1200" b="1">
                <a:latin typeface="Abadi" panose="020B0604020104020204" pitchFamily="34" charset="0"/>
              </a:rPr>
              <a:t>Q2. Responsibility</a:t>
            </a:r>
          </a:p>
          <a:p>
            <a:pPr algn="ctr"/>
            <a:r>
              <a:rPr lang="en-US" sz="800"/>
              <a:t>Who will take the lead? Who else will be involved?</a:t>
            </a:r>
          </a:p>
          <a:p>
            <a:endParaRPr lang="en-US" sz="800"/>
          </a:p>
        </p:txBody>
      </p:sp>
      <p:sp>
        <p:nvSpPr>
          <p:cNvPr id="66" name="TextBox 65">
            <a:extLst>
              <a:ext uri="{FF2B5EF4-FFF2-40B4-BE49-F238E27FC236}">
                <a16:creationId xmlns:a16="http://schemas.microsoft.com/office/drawing/2014/main" id="{B2E300AF-10D1-2801-8F89-A15F354A3EDC}"/>
              </a:ext>
            </a:extLst>
          </p:cNvPr>
          <p:cNvSpPr txBox="1">
            <a:spLocks noGrp="1" noRot="1" noMove="1" noResize="1" noEditPoints="1" noAdjustHandles="1" noChangeArrowheads="1" noChangeShapeType="1"/>
          </p:cNvSpPr>
          <p:nvPr/>
        </p:nvSpPr>
        <p:spPr>
          <a:xfrm>
            <a:off x="4256278" y="1630242"/>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67" name="TextBox 66">
            <a:extLst>
              <a:ext uri="{FF2B5EF4-FFF2-40B4-BE49-F238E27FC236}">
                <a16:creationId xmlns:a16="http://schemas.microsoft.com/office/drawing/2014/main" id="{6DEF7CB5-9D54-0A72-1B41-76FA4D0B49CB}"/>
              </a:ext>
            </a:extLst>
          </p:cNvPr>
          <p:cNvSpPr txBox="1">
            <a:spLocks noGrp="1" noRot="1" noMove="1" noResize="1" noEditPoints="1" noAdjustHandles="1" noChangeArrowheads="1" noChangeShapeType="1"/>
          </p:cNvSpPr>
          <p:nvPr/>
        </p:nvSpPr>
        <p:spPr>
          <a:xfrm>
            <a:off x="4256278" y="2760653"/>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68" name="TextBox 67">
            <a:extLst>
              <a:ext uri="{FF2B5EF4-FFF2-40B4-BE49-F238E27FC236}">
                <a16:creationId xmlns:a16="http://schemas.microsoft.com/office/drawing/2014/main" id="{3579B4FF-169E-216C-186F-1A9099277406}"/>
              </a:ext>
            </a:extLst>
          </p:cNvPr>
          <p:cNvSpPr txBox="1">
            <a:spLocks noGrp="1" noRot="1" noMove="1" noResize="1" noEditPoints="1" noAdjustHandles="1" noChangeArrowheads="1" noChangeShapeType="1"/>
          </p:cNvSpPr>
          <p:nvPr/>
        </p:nvSpPr>
        <p:spPr>
          <a:xfrm>
            <a:off x="4256278" y="3891064"/>
            <a:ext cx="1344648"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69" name="TextBox 68">
            <a:extLst>
              <a:ext uri="{FF2B5EF4-FFF2-40B4-BE49-F238E27FC236}">
                <a16:creationId xmlns:a16="http://schemas.microsoft.com/office/drawing/2014/main" id="{1D81935E-07A6-B761-ACA6-7935CB391D9A}"/>
              </a:ext>
            </a:extLst>
          </p:cNvPr>
          <p:cNvSpPr txBox="1">
            <a:spLocks noGrp="1" noRot="1" noMove="1" noResize="1" noEditPoints="1" noAdjustHandles="1" noChangeArrowheads="1" noChangeShapeType="1"/>
          </p:cNvSpPr>
          <p:nvPr/>
        </p:nvSpPr>
        <p:spPr>
          <a:xfrm>
            <a:off x="4256277" y="862565"/>
            <a:ext cx="1344647"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algn="ctr"/>
            <a:r>
              <a:rPr lang="en-US" sz="1200" b="1">
                <a:latin typeface="Abadi" panose="020B0604020104020204" pitchFamily="34" charset="0"/>
              </a:rPr>
              <a:t>Q3. Timeline</a:t>
            </a:r>
          </a:p>
          <a:p>
            <a:pPr algn="ctr"/>
            <a:r>
              <a:rPr lang="en-US" sz="800"/>
              <a:t>What is the timeframe for delivery?</a:t>
            </a:r>
          </a:p>
          <a:p>
            <a:endParaRPr lang="en-US" sz="800"/>
          </a:p>
        </p:txBody>
      </p:sp>
      <p:sp>
        <p:nvSpPr>
          <p:cNvPr id="70" name="TextBox 69">
            <a:extLst>
              <a:ext uri="{FF2B5EF4-FFF2-40B4-BE49-F238E27FC236}">
                <a16:creationId xmlns:a16="http://schemas.microsoft.com/office/drawing/2014/main" id="{5CC547D6-0181-9445-EEB4-EEC35F642F75}"/>
              </a:ext>
            </a:extLst>
          </p:cNvPr>
          <p:cNvSpPr txBox="1">
            <a:spLocks noGrp="1" noRot="1" noMove="1" noResize="1" noEditPoints="1" noAdjustHandles="1" noChangeArrowheads="1" noChangeShapeType="1"/>
          </p:cNvSpPr>
          <p:nvPr/>
        </p:nvSpPr>
        <p:spPr>
          <a:xfrm>
            <a:off x="5714178" y="1630242"/>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71" name="TextBox 70">
            <a:extLst>
              <a:ext uri="{FF2B5EF4-FFF2-40B4-BE49-F238E27FC236}">
                <a16:creationId xmlns:a16="http://schemas.microsoft.com/office/drawing/2014/main" id="{B6BCB53E-CB15-AE84-3B2D-121EBA40C1E1}"/>
              </a:ext>
            </a:extLst>
          </p:cNvPr>
          <p:cNvSpPr txBox="1">
            <a:spLocks noGrp="1" noRot="1" noMove="1" noResize="1" noEditPoints="1" noAdjustHandles="1" noChangeArrowheads="1" noChangeShapeType="1"/>
          </p:cNvSpPr>
          <p:nvPr/>
        </p:nvSpPr>
        <p:spPr>
          <a:xfrm>
            <a:off x="5714178" y="2760653"/>
            <a:ext cx="1344647"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72" name="TextBox 71">
            <a:extLst>
              <a:ext uri="{FF2B5EF4-FFF2-40B4-BE49-F238E27FC236}">
                <a16:creationId xmlns:a16="http://schemas.microsoft.com/office/drawing/2014/main" id="{7BA6924C-5688-41C9-9319-C0FADB3AEA15}"/>
              </a:ext>
            </a:extLst>
          </p:cNvPr>
          <p:cNvSpPr txBox="1">
            <a:spLocks noGrp="1" noRot="1" noMove="1" noResize="1" noEditPoints="1" noAdjustHandles="1" noChangeArrowheads="1" noChangeShapeType="1"/>
          </p:cNvSpPr>
          <p:nvPr/>
        </p:nvSpPr>
        <p:spPr>
          <a:xfrm>
            <a:off x="5714178" y="3891064"/>
            <a:ext cx="1344648"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73" name="TextBox 72">
            <a:extLst>
              <a:ext uri="{FF2B5EF4-FFF2-40B4-BE49-F238E27FC236}">
                <a16:creationId xmlns:a16="http://schemas.microsoft.com/office/drawing/2014/main" id="{F5498475-5F0F-3EB3-E86D-E7ED577391EB}"/>
              </a:ext>
            </a:extLst>
          </p:cNvPr>
          <p:cNvSpPr txBox="1">
            <a:spLocks noGrp="1" noRot="1" noMove="1" noResize="1" noEditPoints="1" noAdjustHandles="1" noChangeArrowheads="1" noChangeShapeType="1"/>
          </p:cNvSpPr>
          <p:nvPr/>
        </p:nvSpPr>
        <p:spPr>
          <a:xfrm>
            <a:off x="5714177" y="862565"/>
            <a:ext cx="1344647"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algn="ctr"/>
            <a:r>
              <a:rPr lang="en-US" sz="1200" b="1">
                <a:latin typeface="Abadi" panose="020B0604020104020204" pitchFamily="34" charset="0"/>
              </a:rPr>
              <a:t>Q4. Resources</a:t>
            </a:r>
          </a:p>
          <a:p>
            <a:pPr algn="ctr"/>
            <a:r>
              <a:rPr lang="en-US" sz="800"/>
              <a:t>What resources, time or support will be needed?</a:t>
            </a:r>
          </a:p>
          <a:p>
            <a:endParaRPr lang="en-US" sz="800"/>
          </a:p>
        </p:txBody>
      </p:sp>
      <p:sp>
        <p:nvSpPr>
          <p:cNvPr id="74" name="TextBox 73">
            <a:extLst>
              <a:ext uri="{FF2B5EF4-FFF2-40B4-BE49-F238E27FC236}">
                <a16:creationId xmlns:a16="http://schemas.microsoft.com/office/drawing/2014/main" id="{575F34EA-AD18-72DF-F6ED-8DCDB3B77712}"/>
              </a:ext>
            </a:extLst>
          </p:cNvPr>
          <p:cNvSpPr txBox="1">
            <a:spLocks noGrp="1" noRot="1" noMove="1" noResize="1" noEditPoints="1" noAdjustHandles="1" noChangeArrowheads="1" noChangeShapeType="1"/>
          </p:cNvSpPr>
          <p:nvPr/>
        </p:nvSpPr>
        <p:spPr>
          <a:xfrm>
            <a:off x="7172077" y="1630242"/>
            <a:ext cx="1782663"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solidFill>
                <a:schemeClr val="tx1"/>
              </a:solidFill>
            </a:endParaRPr>
          </a:p>
        </p:txBody>
      </p:sp>
      <p:sp>
        <p:nvSpPr>
          <p:cNvPr id="75" name="TextBox 74">
            <a:extLst>
              <a:ext uri="{FF2B5EF4-FFF2-40B4-BE49-F238E27FC236}">
                <a16:creationId xmlns:a16="http://schemas.microsoft.com/office/drawing/2014/main" id="{6C14C955-BD0E-F00E-2AB1-91B7D1D7DE79}"/>
              </a:ext>
            </a:extLst>
          </p:cNvPr>
          <p:cNvSpPr txBox="1">
            <a:spLocks noGrp="1" noRot="1" noMove="1" noResize="1" noEditPoints="1" noAdjustHandles="1" noChangeArrowheads="1" noChangeShapeType="1"/>
          </p:cNvSpPr>
          <p:nvPr/>
        </p:nvSpPr>
        <p:spPr>
          <a:xfrm>
            <a:off x="7172077" y="2760653"/>
            <a:ext cx="1782663"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solidFill>
                <a:schemeClr val="tx1"/>
              </a:solidFill>
            </a:endParaRPr>
          </a:p>
        </p:txBody>
      </p:sp>
      <p:sp>
        <p:nvSpPr>
          <p:cNvPr id="76" name="TextBox 75">
            <a:extLst>
              <a:ext uri="{FF2B5EF4-FFF2-40B4-BE49-F238E27FC236}">
                <a16:creationId xmlns:a16="http://schemas.microsoft.com/office/drawing/2014/main" id="{357421D3-7743-A5B6-2886-E84E71A58A3F}"/>
              </a:ext>
            </a:extLst>
          </p:cNvPr>
          <p:cNvSpPr txBox="1">
            <a:spLocks noGrp="1" noRot="1" noMove="1" noResize="1" noEditPoints="1" noAdjustHandles="1" noChangeArrowheads="1" noChangeShapeType="1"/>
          </p:cNvSpPr>
          <p:nvPr/>
        </p:nvSpPr>
        <p:spPr>
          <a:xfrm>
            <a:off x="7172077" y="3891064"/>
            <a:ext cx="1782664"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solidFill>
                <a:schemeClr val="tx1"/>
              </a:solidFill>
            </a:endParaRPr>
          </a:p>
        </p:txBody>
      </p:sp>
      <p:sp>
        <p:nvSpPr>
          <p:cNvPr id="77" name="TextBox 76">
            <a:extLst>
              <a:ext uri="{FF2B5EF4-FFF2-40B4-BE49-F238E27FC236}">
                <a16:creationId xmlns:a16="http://schemas.microsoft.com/office/drawing/2014/main" id="{34D1DC5E-A549-5A59-3706-FEB83428F758}"/>
              </a:ext>
            </a:extLst>
          </p:cNvPr>
          <p:cNvSpPr txBox="1">
            <a:spLocks noGrp="1" noRot="1" noMove="1" noResize="1" noEditPoints="1" noAdjustHandles="1" noChangeArrowheads="1" noChangeShapeType="1"/>
          </p:cNvSpPr>
          <p:nvPr/>
        </p:nvSpPr>
        <p:spPr>
          <a:xfrm>
            <a:off x="7172076" y="862565"/>
            <a:ext cx="1782663" cy="694566"/>
          </a:xfrm>
          <a:prstGeom prst="rect">
            <a:avLst/>
          </a:prstGeom>
          <a:noFill/>
          <a:ln cmpd="sng">
            <a:solidFill>
              <a:srgbClr val="F39200"/>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pPr algn="ctr"/>
            <a:r>
              <a:rPr lang="en-US" sz="1200" b="1">
                <a:latin typeface="Abadi" panose="020B0604020104020204" pitchFamily="34" charset="0"/>
              </a:rPr>
              <a:t>Q5. Barriers</a:t>
            </a:r>
          </a:p>
          <a:p>
            <a:pPr algn="ctr"/>
            <a:r>
              <a:rPr lang="en-US" sz="800"/>
              <a:t>What could get in the way of successful completion? How will we work to </a:t>
            </a:r>
            <a:r>
              <a:rPr lang="en-US" sz="800" err="1"/>
              <a:t>minimise</a:t>
            </a:r>
            <a:r>
              <a:rPr lang="en-US" sz="800"/>
              <a:t> this impact?</a:t>
            </a:r>
          </a:p>
          <a:p>
            <a:endParaRPr lang="en-US" sz="800"/>
          </a:p>
        </p:txBody>
      </p:sp>
      <p:sp>
        <p:nvSpPr>
          <p:cNvPr id="84" name="TextBox 83">
            <a:extLst>
              <a:ext uri="{FF2B5EF4-FFF2-40B4-BE49-F238E27FC236}">
                <a16:creationId xmlns:a16="http://schemas.microsoft.com/office/drawing/2014/main" id="{42E7E4FF-D7DA-690E-117C-6B568CD1EB62}"/>
              </a:ext>
            </a:extLst>
          </p:cNvPr>
          <p:cNvSpPr txBox="1">
            <a:spLocks noGrp="1" noRot="1" noMove="1" noResize="1" noEditPoints="1" noAdjustHandles="1" noChangeArrowheads="1" noChangeShapeType="1"/>
          </p:cNvSpPr>
          <p:nvPr/>
        </p:nvSpPr>
        <p:spPr>
          <a:xfrm>
            <a:off x="2625318" y="1630242"/>
            <a:ext cx="1517705" cy="105729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Tree>
    <p:extLst>
      <p:ext uri="{BB962C8B-B14F-4D97-AF65-F5344CB8AC3E}">
        <p14:creationId xmlns:p14="http://schemas.microsoft.com/office/powerpoint/2010/main" val="1809034985"/>
      </p:ext>
    </p:extLst>
  </p:cSld>
  <p:clrMapOvr>
    <a:masterClrMapping/>
  </p:clrMapOvr>
  <mc:AlternateContent xmlns:mc="http://schemas.openxmlformats.org/markup-compatibility/2006" xmlns:p14="http://schemas.microsoft.com/office/powerpoint/2010/main">
    <mc:Choice Requires="p14">
      <p:transition spd="slow" p14:dur="200125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38B7F-7B46-2809-AD5F-362C22EE608D}"/>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36355D5C-23DB-6D0E-526C-5BF8F347AAF3}"/>
              </a:ext>
            </a:extLst>
          </p:cNvPr>
          <p:cNvSpPr txBox="1">
            <a:spLocks noGrp="1"/>
          </p:cNvSpPr>
          <p:nvPr>
            <p:ph type="title" idx="4294967295"/>
          </p:nvPr>
        </p:nvSpPr>
        <p:spPr>
          <a:xfrm>
            <a:off x="109329" y="69574"/>
            <a:ext cx="4988239" cy="33855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The Stand Up </a:t>
            </a:r>
            <a:r>
              <a:rPr kumimoji="0" lang="en-GB"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 </a:t>
            </a:r>
            <a:r>
              <a:rPr kumimoji="0" lang="en-GB" sz="1600" b="1" i="0" u="none" strike="noStrike" kern="1200" cap="none" spc="0" normalizeH="0" baseline="0" noProof="0">
                <a:ln>
                  <a:noFill/>
                </a:ln>
                <a:solidFill>
                  <a:schemeClr val="tx1">
                    <a:lumMod val="85000"/>
                    <a:lumOff val="15000"/>
                  </a:schemeClr>
                </a:solidFill>
                <a:effectLst/>
                <a:uLnTx/>
                <a:uFillTx/>
                <a:latin typeface="Abadi" panose="020B0604020104020204" pitchFamily="34" charset="0"/>
                <a:ea typeface="+mn-ea"/>
                <a:cs typeface="+mn-cs"/>
              </a:rPr>
              <a:t>Pillar 1, </a:t>
            </a:r>
            <a:r>
              <a:rPr kumimoji="0" lang="en-GB"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rPr>
              <a:t>Short 1</a:t>
            </a:r>
            <a:endParaRPr kumimoji="0" lang="en-US" sz="1600" b="1" i="0" u="none" strike="noStrike" kern="1200" cap="none" spc="0" normalizeH="0" baseline="0" noProof="0" dirty="0">
              <a:ln>
                <a:noFill/>
              </a:ln>
              <a:solidFill>
                <a:schemeClr val="tx1">
                  <a:lumMod val="85000"/>
                  <a:lumOff val="15000"/>
                </a:schemeClr>
              </a:solidFill>
              <a:effectLst/>
              <a:uLnTx/>
              <a:uFillTx/>
              <a:latin typeface="Abadi" panose="020B0604020104020204" pitchFamily="34" charset="0"/>
              <a:ea typeface="+mn-ea"/>
              <a:cs typeface="+mn-cs"/>
            </a:endParaRPr>
          </a:p>
        </p:txBody>
      </p:sp>
      <p:pic>
        <p:nvPicPr>
          <p:cNvPr id="4" name="Picture 3">
            <a:extLst>
              <a:ext uri="{FF2B5EF4-FFF2-40B4-BE49-F238E27FC236}">
                <a16:creationId xmlns:a16="http://schemas.microsoft.com/office/drawing/2014/main" id="{B731031D-6A98-30A8-620F-3BE23C635728}"/>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5609161" y="138088"/>
            <a:ext cx="3381482" cy="233528"/>
          </a:xfrm>
          <a:prstGeom prst="rect">
            <a:avLst/>
          </a:prstGeom>
        </p:spPr>
      </p:pic>
      <p:sp>
        <p:nvSpPr>
          <p:cNvPr id="11" name="TextBox 10">
            <a:extLst>
              <a:ext uri="{FF2B5EF4-FFF2-40B4-BE49-F238E27FC236}">
                <a16:creationId xmlns:a16="http://schemas.microsoft.com/office/drawing/2014/main" id="{7E352481-1066-485C-1EB2-791235007AEA}"/>
              </a:ext>
            </a:extLst>
          </p:cNvPr>
          <p:cNvSpPr txBox="1">
            <a:spLocks noGrp="1" noRot="1" noMove="1" noResize="1" noEditPoints="1" noAdjustHandles="1" noChangeArrowheads="1" noChangeShapeType="1"/>
          </p:cNvSpPr>
          <p:nvPr/>
        </p:nvSpPr>
        <p:spPr>
          <a:xfrm>
            <a:off x="200864" y="995577"/>
            <a:ext cx="8728447" cy="74984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17" name="TextBox 16">
            <a:extLst>
              <a:ext uri="{FF2B5EF4-FFF2-40B4-BE49-F238E27FC236}">
                <a16:creationId xmlns:a16="http://schemas.microsoft.com/office/drawing/2014/main" id="{3F254E1C-B089-D0B7-B5CD-271C8DBF6227}"/>
              </a:ext>
            </a:extLst>
          </p:cNvPr>
          <p:cNvSpPr txBox="1"/>
          <p:nvPr/>
        </p:nvSpPr>
        <p:spPr>
          <a:xfrm>
            <a:off x="105557" y="704464"/>
            <a:ext cx="3409027" cy="307777"/>
          </a:xfrm>
          <a:prstGeom prst="rect">
            <a:avLst/>
          </a:prstGeom>
          <a:noFill/>
        </p:spPr>
        <p:txBody>
          <a:bodyPr wrap="square" lIns="91440" tIns="45720" rIns="91440" bIns="45720" rtlCol="0" anchor="t">
            <a:spAutoFit/>
          </a:bodyPr>
          <a:lstStyle/>
          <a:p>
            <a:r>
              <a:rPr lang="en-US" sz="1400" b="1"/>
              <a:t>Q1. What progress have we made?</a:t>
            </a:r>
            <a:endParaRPr lang="en-US" sz="1400" b="1">
              <a:solidFill>
                <a:schemeClr val="tx1">
                  <a:lumMod val="85000"/>
                  <a:lumOff val="15000"/>
                </a:schemeClr>
              </a:solidFill>
              <a:latin typeface="Abadi"/>
            </a:endParaRPr>
          </a:p>
        </p:txBody>
      </p:sp>
      <p:sp>
        <p:nvSpPr>
          <p:cNvPr id="18" name="TextBox 17">
            <a:extLst>
              <a:ext uri="{FF2B5EF4-FFF2-40B4-BE49-F238E27FC236}">
                <a16:creationId xmlns:a16="http://schemas.microsoft.com/office/drawing/2014/main" id="{C7BCCAB5-50C3-26F0-218D-1C12908076D3}"/>
              </a:ext>
            </a:extLst>
          </p:cNvPr>
          <p:cNvSpPr txBox="1"/>
          <p:nvPr/>
        </p:nvSpPr>
        <p:spPr>
          <a:xfrm>
            <a:off x="105557" y="1797662"/>
            <a:ext cx="5253622" cy="307777"/>
          </a:xfrm>
          <a:prstGeom prst="rect">
            <a:avLst/>
          </a:prstGeom>
          <a:noFill/>
        </p:spPr>
        <p:txBody>
          <a:bodyPr wrap="square" lIns="91440" tIns="45720" rIns="91440" bIns="45720" rtlCol="0" anchor="t">
            <a:spAutoFit/>
          </a:bodyPr>
          <a:lstStyle/>
          <a:p>
            <a:r>
              <a:rPr lang="en-US" sz="1400" b="1"/>
              <a:t>Q2. What challenges are we facing?</a:t>
            </a:r>
            <a:endParaRPr lang="en-US" sz="1400" b="1">
              <a:solidFill>
                <a:schemeClr val="tx1">
                  <a:lumMod val="85000"/>
                  <a:lumOff val="15000"/>
                </a:schemeClr>
              </a:solidFill>
              <a:latin typeface="Abadi"/>
            </a:endParaRPr>
          </a:p>
        </p:txBody>
      </p:sp>
      <p:sp>
        <p:nvSpPr>
          <p:cNvPr id="19" name="TextBox 18">
            <a:extLst>
              <a:ext uri="{FF2B5EF4-FFF2-40B4-BE49-F238E27FC236}">
                <a16:creationId xmlns:a16="http://schemas.microsoft.com/office/drawing/2014/main" id="{353B4CCB-506B-4E9F-C82B-8D6180128058}"/>
              </a:ext>
            </a:extLst>
          </p:cNvPr>
          <p:cNvSpPr txBox="1"/>
          <p:nvPr/>
        </p:nvSpPr>
        <p:spPr>
          <a:xfrm>
            <a:off x="105557" y="2917667"/>
            <a:ext cx="5253622" cy="307777"/>
          </a:xfrm>
          <a:prstGeom prst="rect">
            <a:avLst/>
          </a:prstGeom>
          <a:noFill/>
        </p:spPr>
        <p:txBody>
          <a:bodyPr wrap="square" lIns="91440" tIns="45720" rIns="91440" bIns="45720" rtlCol="0" anchor="t">
            <a:spAutoFit/>
          </a:bodyPr>
          <a:lstStyle/>
          <a:p>
            <a:r>
              <a:rPr lang="en-US" sz="1400" b="1"/>
              <a:t>Q3. What concrete actions should we take next?</a:t>
            </a:r>
          </a:p>
        </p:txBody>
      </p:sp>
      <p:sp>
        <p:nvSpPr>
          <p:cNvPr id="24" name="TextBox 23">
            <a:extLst>
              <a:ext uri="{FF2B5EF4-FFF2-40B4-BE49-F238E27FC236}">
                <a16:creationId xmlns:a16="http://schemas.microsoft.com/office/drawing/2014/main" id="{05EED58D-8254-C7E5-F1C3-2C861F92F5B4}"/>
              </a:ext>
            </a:extLst>
          </p:cNvPr>
          <p:cNvSpPr txBox="1"/>
          <p:nvPr/>
        </p:nvSpPr>
        <p:spPr>
          <a:xfrm>
            <a:off x="105557" y="4051375"/>
            <a:ext cx="6914120" cy="307777"/>
          </a:xfrm>
          <a:prstGeom prst="rect">
            <a:avLst/>
          </a:prstGeom>
          <a:noFill/>
        </p:spPr>
        <p:txBody>
          <a:bodyPr wrap="square" lIns="91440" tIns="45720" rIns="91440" bIns="45720" rtlCol="0" anchor="t">
            <a:spAutoFit/>
          </a:bodyPr>
          <a:lstStyle/>
          <a:p>
            <a:r>
              <a:rPr lang="en-US" sz="1400" b="1"/>
              <a:t>Optional question: what impact evidence will we collect?</a:t>
            </a:r>
          </a:p>
        </p:txBody>
      </p:sp>
      <p:sp>
        <p:nvSpPr>
          <p:cNvPr id="25" name="TextBox 24">
            <a:extLst>
              <a:ext uri="{FF2B5EF4-FFF2-40B4-BE49-F238E27FC236}">
                <a16:creationId xmlns:a16="http://schemas.microsoft.com/office/drawing/2014/main" id="{66EBD065-F6CE-FAB0-FE4F-4C3CDB36FCF9}"/>
              </a:ext>
            </a:extLst>
          </p:cNvPr>
          <p:cNvSpPr txBox="1">
            <a:spLocks noGrp="1" noRot="1" noMove="1" noResize="1" noEditPoints="1" noAdjustHandles="1" noChangeArrowheads="1" noChangeShapeType="1"/>
          </p:cNvSpPr>
          <p:nvPr/>
        </p:nvSpPr>
        <p:spPr>
          <a:xfrm>
            <a:off x="200863" y="2087934"/>
            <a:ext cx="8728447" cy="74984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26" name="TextBox 25">
            <a:extLst>
              <a:ext uri="{FF2B5EF4-FFF2-40B4-BE49-F238E27FC236}">
                <a16:creationId xmlns:a16="http://schemas.microsoft.com/office/drawing/2014/main" id="{10240EA8-6F0D-A39E-3E06-6363AD109E50}"/>
              </a:ext>
            </a:extLst>
          </p:cNvPr>
          <p:cNvSpPr txBox="1">
            <a:spLocks noGrp="1" noRot="1" noMove="1" noResize="1" noEditPoints="1" noAdjustHandles="1" noChangeArrowheads="1" noChangeShapeType="1"/>
          </p:cNvSpPr>
          <p:nvPr/>
        </p:nvSpPr>
        <p:spPr>
          <a:xfrm>
            <a:off x="200862" y="3225444"/>
            <a:ext cx="8728447" cy="74984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
        <p:nvSpPr>
          <p:cNvPr id="27" name="TextBox 26">
            <a:extLst>
              <a:ext uri="{FF2B5EF4-FFF2-40B4-BE49-F238E27FC236}">
                <a16:creationId xmlns:a16="http://schemas.microsoft.com/office/drawing/2014/main" id="{9665EF5B-18D7-0703-BCDA-5CAF25FA1AC1}"/>
              </a:ext>
            </a:extLst>
          </p:cNvPr>
          <p:cNvSpPr txBox="1">
            <a:spLocks noGrp="1" noRot="1" noMove="1" noResize="1" noEditPoints="1" noAdjustHandles="1" noChangeArrowheads="1" noChangeShapeType="1"/>
          </p:cNvSpPr>
          <p:nvPr/>
        </p:nvSpPr>
        <p:spPr>
          <a:xfrm>
            <a:off x="200861" y="4359152"/>
            <a:ext cx="8728447" cy="586559"/>
          </a:xfrm>
          <a:prstGeom prst="rect">
            <a:avLst/>
          </a:prstGeom>
          <a:noFill/>
          <a:ln cmpd="sng">
            <a:solidFill>
              <a:schemeClr val="tx1">
                <a:lumMod val="65000"/>
                <a:lumOff val="35000"/>
              </a:schemeClr>
            </a:solidFill>
            <a:prstDash val="sysDot"/>
            <a:extLst>
              <a:ext uri="{C807C97D-BFC1-408E-A445-0C87EB9F89A2}">
                <ask:lineSketchStyleProps xmlns:ask="http://schemas.microsoft.com/office/drawing/2018/sketchyshapes" sd="1219033472">
                  <a:custGeom>
                    <a:avLst/>
                    <a:gdLst>
                      <a:gd name="connsiteX0" fmla="*/ 0 w 3603382"/>
                      <a:gd name="connsiteY0" fmla="*/ 0 h 1115248"/>
                      <a:gd name="connsiteX1" fmla="*/ 478735 w 3603382"/>
                      <a:gd name="connsiteY1" fmla="*/ 0 h 1115248"/>
                      <a:gd name="connsiteX2" fmla="*/ 885402 w 3603382"/>
                      <a:gd name="connsiteY2" fmla="*/ 0 h 1115248"/>
                      <a:gd name="connsiteX3" fmla="*/ 1472239 w 3603382"/>
                      <a:gd name="connsiteY3" fmla="*/ 0 h 1115248"/>
                      <a:gd name="connsiteX4" fmla="*/ 1950974 w 3603382"/>
                      <a:gd name="connsiteY4" fmla="*/ 0 h 1115248"/>
                      <a:gd name="connsiteX5" fmla="*/ 2429709 w 3603382"/>
                      <a:gd name="connsiteY5" fmla="*/ 0 h 1115248"/>
                      <a:gd name="connsiteX6" fmla="*/ 3016546 w 3603382"/>
                      <a:gd name="connsiteY6" fmla="*/ 0 h 1115248"/>
                      <a:gd name="connsiteX7" fmla="*/ 3603382 w 3603382"/>
                      <a:gd name="connsiteY7" fmla="*/ 0 h 1115248"/>
                      <a:gd name="connsiteX8" fmla="*/ 3603382 w 3603382"/>
                      <a:gd name="connsiteY8" fmla="*/ 579929 h 1115248"/>
                      <a:gd name="connsiteX9" fmla="*/ 3603382 w 3603382"/>
                      <a:gd name="connsiteY9" fmla="*/ 1115248 h 1115248"/>
                      <a:gd name="connsiteX10" fmla="*/ 3160681 w 3603382"/>
                      <a:gd name="connsiteY10" fmla="*/ 1115248 h 1115248"/>
                      <a:gd name="connsiteX11" fmla="*/ 2645912 w 3603382"/>
                      <a:gd name="connsiteY11" fmla="*/ 1115248 h 1115248"/>
                      <a:gd name="connsiteX12" fmla="*/ 2167177 w 3603382"/>
                      <a:gd name="connsiteY12" fmla="*/ 1115248 h 1115248"/>
                      <a:gd name="connsiteX13" fmla="*/ 1580340 w 3603382"/>
                      <a:gd name="connsiteY13" fmla="*/ 1115248 h 1115248"/>
                      <a:gd name="connsiteX14" fmla="*/ 993504 w 3603382"/>
                      <a:gd name="connsiteY14" fmla="*/ 1115248 h 1115248"/>
                      <a:gd name="connsiteX15" fmla="*/ 550803 w 3603382"/>
                      <a:gd name="connsiteY15" fmla="*/ 1115248 h 1115248"/>
                      <a:gd name="connsiteX16" fmla="*/ 0 w 3603382"/>
                      <a:gd name="connsiteY16" fmla="*/ 1115248 h 1115248"/>
                      <a:gd name="connsiteX17" fmla="*/ 0 w 3603382"/>
                      <a:gd name="connsiteY17" fmla="*/ 535319 h 1115248"/>
                      <a:gd name="connsiteX18" fmla="*/ 0 w 3603382"/>
                      <a:gd name="connsiteY18" fmla="*/ 0 h 1115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03382" h="1115248" extrusionOk="0">
                        <a:moveTo>
                          <a:pt x="0" y="0"/>
                        </a:moveTo>
                        <a:cubicBezTo>
                          <a:pt x="204422" y="-19826"/>
                          <a:pt x="258318" y="13167"/>
                          <a:pt x="478735" y="0"/>
                        </a:cubicBezTo>
                        <a:cubicBezTo>
                          <a:pt x="699153" y="-13167"/>
                          <a:pt x="724752" y="22667"/>
                          <a:pt x="885402" y="0"/>
                        </a:cubicBezTo>
                        <a:cubicBezTo>
                          <a:pt x="1046052" y="-22667"/>
                          <a:pt x="1297263" y="61429"/>
                          <a:pt x="1472239" y="0"/>
                        </a:cubicBezTo>
                        <a:cubicBezTo>
                          <a:pt x="1647215" y="-61429"/>
                          <a:pt x="1754094" y="4448"/>
                          <a:pt x="1950974" y="0"/>
                        </a:cubicBezTo>
                        <a:cubicBezTo>
                          <a:pt x="2147855" y="-4448"/>
                          <a:pt x="2275375" y="16631"/>
                          <a:pt x="2429709" y="0"/>
                        </a:cubicBezTo>
                        <a:cubicBezTo>
                          <a:pt x="2584043" y="-16631"/>
                          <a:pt x="2727423" y="36659"/>
                          <a:pt x="3016546" y="0"/>
                        </a:cubicBezTo>
                        <a:cubicBezTo>
                          <a:pt x="3305669" y="-36659"/>
                          <a:pt x="3332726" y="53202"/>
                          <a:pt x="3603382" y="0"/>
                        </a:cubicBezTo>
                        <a:cubicBezTo>
                          <a:pt x="3626184" y="188262"/>
                          <a:pt x="3545583" y="377463"/>
                          <a:pt x="3603382" y="579929"/>
                        </a:cubicBezTo>
                        <a:cubicBezTo>
                          <a:pt x="3661181" y="782395"/>
                          <a:pt x="3577006" y="914371"/>
                          <a:pt x="3603382" y="1115248"/>
                        </a:cubicBezTo>
                        <a:cubicBezTo>
                          <a:pt x="3490264" y="1139275"/>
                          <a:pt x="3262085" y="1064018"/>
                          <a:pt x="3160681" y="1115248"/>
                        </a:cubicBezTo>
                        <a:cubicBezTo>
                          <a:pt x="3059277" y="1166478"/>
                          <a:pt x="2898048" y="1060994"/>
                          <a:pt x="2645912" y="1115248"/>
                        </a:cubicBezTo>
                        <a:cubicBezTo>
                          <a:pt x="2393776" y="1169502"/>
                          <a:pt x="2322052" y="1067180"/>
                          <a:pt x="2167177" y="1115248"/>
                        </a:cubicBezTo>
                        <a:cubicBezTo>
                          <a:pt x="2012303" y="1163316"/>
                          <a:pt x="1766777" y="1081937"/>
                          <a:pt x="1580340" y="1115248"/>
                        </a:cubicBezTo>
                        <a:cubicBezTo>
                          <a:pt x="1393903" y="1148559"/>
                          <a:pt x="1201638" y="1101622"/>
                          <a:pt x="993504" y="1115248"/>
                        </a:cubicBezTo>
                        <a:cubicBezTo>
                          <a:pt x="785370" y="1128874"/>
                          <a:pt x="771187" y="1103804"/>
                          <a:pt x="550803" y="1115248"/>
                        </a:cubicBezTo>
                        <a:cubicBezTo>
                          <a:pt x="330419" y="1126692"/>
                          <a:pt x="163881" y="1052843"/>
                          <a:pt x="0" y="1115248"/>
                        </a:cubicBezTo>
                        <a:cubicBezTo>
                          <a:pt x="-35497" y="900872"/>
                          <a:pt x="2135" y="765534"/>
                          <a:pt x="0" y="535319"/>
                        </a:cubicBezTo>
                        <a:cubicBezTo>
                          <a:pt x="-2135" y="305104"/>
                          <a:pt x="47178" y="218663"/>
                          <a:pt x="0" y="0"/>
                        </a:cubicBezTo>
                        <a:close/>
                      </a:path>
                    </a:pathLst>
                  </a:custGeom>
                  <ask:type>
                    <ask:lineSketchNone/>
                  </ask:type>
                </ask:lineSketchStyleProps>
              </a:ext>
            </a:extLst>
          </a:ln>
        </p:spPr>
        <p:txBody>
          <a:bodyPr wrap="square" rtlCol="0">
            <a:normAutofit/>
          </a:bodyPr>
          <a:lstStyle/>
          <a:p>
            <a:endParaRPr lang="en-US" sz="800"/>
          </a:p>
        </p:txBody>
      </p:sp>
    </p:spTree>
    <p:extLst>
      <p:ext uri="{BB962C8B-B14F-4D97-AF65-F5344CB8AC3E}">
        <p14:creationId xmlns:p14="http://schemas.microsoft.com/office/powerpoint/2010/main" val="3451736087"/>
      </p:ext>
    </p:extLst>
  </p:cSld>
  <p:clrMapOvr>
    <a:masterClrMapping/>
  </p:clrMapOvr>
  <mc:AlternateContent xmlns:mc="http://schemas.openxmlformats.org/markup-compatibility/2006" xmlns:p14="http://schemas.microsoft.com/office/powerpoint/2010/main">
    <mc:Choice Requires="p14">
      <p:transition spd="slow" p14:dur="2001250"/>
    </mc:Choice>
    <mc:Fallback xmlns="">
      <p:transition spd="slow"/>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lIns="91440" tIns="45720" rIns="91440" bIns="45720" rtlCol="0" anchor="t">
        <a:spAutoFit/>
      </a:bodyPr>
      <a:lstStyle>
        <a:defPPr algn="l">
          <a:defRPr sz="1600" b="1" dirty="0" smtClean="0">
            <a:solidFill>
              <a:schemeClr val="tx1">
                <a:lumMod val="85000"/>
                <a:lumOff val="15000"/>
              </a:schemeClr>
            </a:solidFill>
            <a:latin typeface="Abadi"/>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6085A2AA5529940BE052D526E5BA438" ma:contentTypeVersion="12" ma:contentTypeDescription="Create a new document." ma:contentTypeScope="" ma:versionID="38b090029a7113315c488316454832f5">
  <xsd:schema xmlns:xsd="http://www.w3.org/2001/XMLSchema" xmlns:xs="http://www.w3.org/2001/XMLSchema" xmlns:p="http://schemas.microsoft.com/office/2006/metadata/properties" xmlns:ns2="2d383f22-14f6-4aff-93d9-dd3a210e0234" xmlns:ns3="dc270ee8-e713-40df-815c-3148a9744779" targetNamespace="http://schemas.microsoft.com/office/2006/metadata/properties" ma:root="true" ma:fieldsID="a848fca2a7711d632a146b48880d1da6" ns2:_="" ns3:_="">
    <xsd:import namespace="2d383f22-14f6-4aff-93d9-dd3a210e0234"/>
    <xsd:import namespace="dc270ee8-e713-40df-815c-3148a974477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d383f22-14f6-4aff-93d9-dd3a210e02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c270ee8-e713-40df-815c-3148a9744779"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2e5d4da-2749-4136-84eb-fa2b4e9de634}" ma:internalName="TaxCatchAll" ma:showField="CatchAllData" ma:web="dc270ee8-e713-40df-815c-3148a974477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c270ee8-e713-40df-815c-3148a9744779" xsi:nil="true"/>
    <lcf76f155ced4ddcb4097134ff3c332f xmlns="2d383f22-14f6-4aff-93d9-dd3a210e023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9CAEF7C-91D4-4FFE-9CC2-6625CDC2AD3B}">
  <ds:schemaRefs>
    <ds:schemaRef ds:uri="http://schemas.microsoft.com/sharepoint/v3/contenttype/forms"/>
  </ds:schemaRefs>
</ds:datastoreItem>
</file>

<file path=customXml/itemProps2.xml><?xml version="1.0" encoding="utf-8"?>
<ds:datastoreItem xmlns:ds="http://schemas.openxmlformats.org/officeDocument/2006/customXml" ds:itemID="{F2218F78-C05C-4696-BC1A-10B0E9B166C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d383f22-14f6-4aff-93d9-dd3a210e0234"/>
    <ds:schemaRef ds:uri="dc270ee8-e713-40df-815c-3148a974477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7E2BCB5-D010-455F-AA4F-2AAE5D0FA253}">
  <ds:schemaRefs>
    <ds:schemaRef ds:uri="http://purl.org/dc/dcmitype/"/>
    <ds:schemaRef ds:uri="http://schemas.microsoft.com/office/2006/documentManagement/types"/>
    <ds:schemaRef ds:uri="http://schemas.microsoft.com/office/2006/metadata/properties"/>
    <ds:schemaRef ds:uri="http://www.w3.org/XML/1998/namespace"/>
    <ds:schemaRef ds:uri="http://schemas.microsoft.com/office/infopath/2007/PartnerControls"/>
    <ds:schemaRef ds:uri="http://purl.org/dc/elements/1.1/"/>
    <ds:schemaRef ds:uri="http://purl.org/dc/terms/"/>
    <ds:schemaRef ds:uri="http://schemas.openxmlformats.org/package/2006/metadata/core-properties"/>
    <ds:schemaRef ds:uri="dc270ee8-e713-40df-815c-3148a9744779"/>
    <ds:schemaRef ds:uri="2d383f22-14f6-4aff-93d9-dd3a210e0234"/>
  </ds:schemaRefs>
</ds:datastoreItem>
</file>

<file path=docProps/app.xml><?xml version="1.0" encoding="utf-8"?>
<Properties xmlns="http://schemas.openxmlformats.org/officeDocument/2006/extended-properties" xmlns:vt="http://schemas.openxmlformats.org/officeDocument/2006/docPropsVTypes">
  <Template>Office Theme</Template>
  <TotalTime>1592</TotalTime>
  <Words>3469</Words>
  <Application>Microsoft Office PowerPoint</Application>
  <PresentationFormat>On-screen Show (16:9)</PresentationFormat>
  <Paragraphs>581</Paragraphs>
  <Slides>28</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28</vt:i4>
      </vt:variant>
    </vt:vector>
  </HeadingPairs>
  <TitlesOfParts>
    <vt:vector size="34" baseType="lpstr">
      <vt:lpstr>Abadi</vt:lpstr>
      <vt:lpstr>Aptos</vt:lpstr>
      <vt:lpstr>Aptos Display</vt:lpstr>
      <vt:lpstr>Arial</vt:lpstr>
      <vt:lpstr>Calibri</vt:lpstr>
      <vt:lpstr>office theme</vt:lpstr>
      <vt:lpstr>PowerPoint Presentation</vt:lpstr>
      <vt:lpstr>PowerPoint Presentation</vt:lpstr>
      <vt:lpstr>PowerPoint Presentation</vt:lpstr>
      <vt:lpstr>Clarify Canvas • Pillar 1, Short 1 APF</vt:lpstr>
      <vt:lpstr>Rapid Action Plan • Pillar 1, Short 1</vt:lpstr>
      <vt:lpstr>Clarify Canvas • Pillar 2, Short 1 APF</vt:lpstr>
      <vt:lpstr>Rapid Action Plan • Pillar 2, Short 1</vt:lpstr>
      <vt:lpstr>Clarify Canvas • Pillar 3, Short 1 APF</vt:lpstr>
      <vt:lpstr>Rapid Action Plan • Pillar 3, Short 1</vt:lpstr>
      <vt:lpstr>Clarify Canvas • Pillar 1, Short 5</vt:lpstr>
      <vt:lpstr>Clarify Canvas • Pillar 1, Short 6</vt:lpstr>
      <vt:lpstr>Clarify Canvas • Pillar 2, Short 1 </vt:lpstr>
      <vt:lpstr>Clarify Canvas • Pillar 2, Short 2 </vt:lpstr>
      <vt:lpstr>Clarify Canvas • Pillar 2, Short 3 </vt:lpstr>
      <vt:lpstr>Clarify Canvas • Pillar 2, Short 4</vt:lpstr>
      <vt:lpstr>Clarify Canvas • Pillar 2, Short 5</vt:lpstr>
      <vt:lpstr>Clarify Canvas • Pillar 2, Short 6</vt:lpstr>
      <vt:lpstr>Clarify Canvas • Pillar 3, Short 1 </vt:lpstr>
      <vt:lpstr>Clarify Canvas • Pillar 3, Short 2</vt:lpstr>
      <vt:lpstr>Clarify Canvas • Pillar 3, Short 3</vt:lpstr>
      <vt:lpstr>Clarify Canvas • Pillar 3, Short 4</vt:lpstr>
      <vt:lpstr>Clarify Canvas • Pillar 3, Short 5 </vt:lpstr>
      <vt:lpstr>Clarify Canvas • Pillar 3, Short 6</vt:lpstr>
      <vt:lpstr>PowerPoint Presentation</vt:lpstr>
      <vt:lpstr>PowerPoint Presentation</vt:lpstr>
      <vt:lpstr>Clarify Canvas • Pillar x, Short x </vt:lpstr>
      <vt:lpstr>Rapid Action Plan • Pillar x, Short x</vt:lpstr>
      <vt:lpstr>The Stand Up • Pillar 1, Short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Adele Hamilton</dc:creator>
  <cp:lastModifiedBy>Adele Hamilton</cp:lastModifiedBy>
  <cp:revision>29</cp:revision>
  <cp:lastPrinted>2026-06-09T12:52:47Z</cp:lastPrinted>
  <dcterms:created xsi:type="dcterms:W3CDTF">2025-01-17T13:00:23Z</dcterms:created>
  <dcterms:modified xsi:type="dcterms:W3CDTF">2026-07-29T07:45:12Z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0x010100B6085A2AA5529940BE052D526E5BA438</vt:lpwstr>
  </property>
  <property fmtid="{D5CDD505-2E9C-101B-9397-08002B2CF9AE}" pid="3" name="MediaServiceImageTags">
    <vt:lpwstr/>
  </property>
</Properties>
</file>